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340" r:id="rId3"/>
    <p:sldId id="343" r:id="rId4"/>
    <p:sldId id="347" r:id="rId5"/>
    <p:sldId id="348" r:id="rId6"/>
    <p:sldId id="349" r:id="rId7"/>
    <p:sldId id="350" r:id="rId8"/>
    <p:sldId id="354" r:id="rId9"/>
    <p:sldId id="355" r:id="rId10"/>
    <p:sldId id="356" r:id="rId11"/>
    <p:sldId id="3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>
      <p:cViewPr varScale="1">
        <p:scale>
          <a:sx n="119" d="100"/>
          <a:sy n="119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E9BFDC-3808-9449-9E28-E2BDD8729351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E8DD936B-1CB3-AF48-913F-A4D427427A2D}">
      <dgm:prSet phldrT="[Text]" custT="1"/>
      <dgm:spPr/>
      <dgm:t>
        <a:bodyPr/>
        <a:lstStyle/>
        <a:p>
          <a:r>
            <a:rPr lang="en-US" sz="1400" dirty="0"/>
            <a:t>Identify and manipulate the </a:t>
          </a:r>
          <a:r>
            <a:rPr lang="en-US" sz="1400" b="1" dirty="0"/>
            <a:t>key genes to lock them in one phase</a:t>
          </a:r>
          <a:endParaRPr lang="en-GB" sz="1400" b="1" dirty="0"/>
        </a:p>
      </dgm:t>
    </dgm:pt>
    <dgm:pt modelId="{4DD40A91-C8CA-4441-BD99-3650E00A22D4}" type="parTrans" cxnId="{7C566462-7F42-394F-8136-A1B8C284DC56}">
      <dgm:prSet/>
      <dgm:spPr/>
      <dgm:t>
        <a:bodyPr/>
        <a:lstStyle/>
        <a:p>
          <a:endParaRPr lang="en-GB" sz="1100"/>
        </a:p>
      </dgm:t>
    </dgm:pt>
    <dgm:pt modelId="{B773B8D3-8B10-EF4A-A269-B96F34737D9F}" type="sibTrans" cxnId="{7C566462-7F42-394F-8136-A1B8C284DC56}">
      <dgm:prSet custT="1"/>
      <dgm:spPr/>
      <dgm:t>
        <a:bodyPr/>
        <a:lstStyle/>
        <a:p>
          <a:endParaRPr lang="en-GB" sz="1200"/>
        </a:p>
      </dgm:t>
    </dgm:pt>
    <dgm:pt modelId="{0AB7AC20-EEBF-1147-9544-C8BA20BB523E}">
      <dgm:prSet phldrT="[Text]" custT="1"/>
      <dgm:spPr/>
      <dgm:t>
        <a:bodyPr/>
        <a:lstStyle/>
        <a:p>
          <a:r>
            <a:rPr lang="en-US" sz="1400" dirty="0"/>
            <a:t>Compare the fitness of differently manipulated </a:t>
          </a:r>
          <a:r>
            <a:rPr lang="en-US" sz="1400" b="1" dirty="0"/>
            <a:t>colonies over time</a:t>
          </a:r>
          <a:endParaRPr lang="en-GB" sz="1400" dirty="0"/>
        </a:p>
      </dgm:t>
    </dgm:pt>
    <dgm:pt modelId="{262388D9-CF1C-3942-91A4-20FF29093F25}" type="parTrans" cxnId="{E2C4A733-C256-6C47-AC6E-B4A15EBE2295}">
      <dgm:prSet/>
      <dgm:spPr/>
      <dgm:t>
        <a:bodyPr/>
        <a:lstStyle/>
        <a:p>
          <a:endParaRPr lang="en-GB" sz="1100"/>
        </a:p>
      </dgm:t>
    </dgm:pt>
    <dgm:pt modelId="{F99D9FA0-3EBA-464A-B273-19741F2A7B44}" type="sibTrans" cxnId="{E2C4A733-C256-6C47-AC6E-B4A15EBE2295}">
      <dgm:prSet/>
      <dgm:spPr/>
      <dgm:t>
        <a:bodyPr/>
        <a:lstStyle/>
        <a:p>
          <a:endParaRPr lang="en-GB" sz="1100"/>
        </a:p>
      </dgm:t>
    </dgm:pt>
    <dgm:pt modelId="{2FD2B7B3-FDB9-B148-A3A0-B6E6D76C187A}">
      <dgm:prSet custT="1"/>
      <dgm:spPr/>
      <dgm:t>
        <a:bodyPr/>
        <a:lstStyle/>
        <a:p>
          <a:r>
            <a:rPr lang="en-US" sz="1400" dirty="0"/>
            <a:t>Understand the switch regulation</a:t>
          </a:r>
        </a:p>
      </dgm:t>
    </dgm:pt>
    <dgm:pt modelId="{827F9AEB-4F62-8549-8F94-27132CBB5CE3}" type="parTrans" cxnId="{059934EE-6401-D941-AD16-C5512D8C96C1}">
      <dgm:prSet/>
      <dgm:spPr/>
      <dgm:t>
        <a:bodyPr/>
        <a:lstStyle/>
        <a:p>
          <a:endParaRPr lang="en-GB" sz="1100"/>
        </a:p>
      </dgm:t>
    </dgm:pt>
    <dgm:pt modelId="{D3862B57-43D6-6D4E-996C-53F232A17829}" type="sibTrans" cxnId="{059934EE-6401-D941-AD16-C5512D8C96C1}">
      <dgm:prSet custT="1"/>
      <dgm:spPr/>
      <dgm:t>
        <a:bodyPr/>
        <a:lstStyle/>
        <a:p>
          <a:endParaRPr lang="en-GB" sz="1200"/>
        </a:p>
      </dgm:t>
    </dgm:pt>
    <dgm:pt modelId="{F6DAC4AB-44A3-A342-B7A1-498732E018B0}" type="pres">
      <dgm:prSet presAssocID="{7AE9BFDC-3808-9449-9E28-E2BDD8729351}" presName="Name0" presStyleCnt="0">
        <dgm:presLayoutVars>
          <dgm:dir/>
          <dgm:resizeHandles val="exact"/>
        </dgm:presLayoutVars>
      </dgm:prSet>
      <dgm:spPr/>
    </dgm:pt>
    <dgm:pt modelId="{6A3C89B0-49D8-454C-8CA1-E49BACF24555}" type="pres">
      <dgm:prSet presAssocID="{2FD2B7B3-FDB9-B148-A3A0-B6E6D76C187A}" presName="node" presStyleLbl="node1" presStyleIdx="0" presStyleCnt="3">
        <dgm:presLayoutVars>
          <dgm:bulletEnabled val="1"/>
        </dgm:presLayoutVars>
      </dgm:prSet>
      <dgm:spPr/>
    </dgm:pt>
    <dgm:pt modelId="{9B590F9A-343A-154B-96EC-ACB55D94089B}" type="pres">
      <dgm:prSet presAssocID="{D3862B57-43D6-6D4E-996C-53F232A17829}" presName="sibTrans" presStyleLbl="sibTrans2D1" presStyleIdx="0" presStyleCnt="2"/>
      <dgm:spPr/>
    </dgm:pt>
    <dgm:pt modelId="{FD1C1BE9-6215-7A41-96BF-9B7843511F60}" type="pres">
      <dgm:prSet presAssocID="{D3862B57-43D6-6D4E-996C-53F232A17829}" presName="connectorText" presStyleLbl="sibTrans2D1" presStyleIdx="0" presStyleCnt="2"/>
      <dgm:spPr/>
    </dgm:pt>
    <dgm:pt modelId="{8DBAF249-3E70-114E-8A71-CBC2D30880D4}" type="pres">
      <dgm:prSet presAssocID="{E8DD936B-1CB3-AF48-913F-A4D427427A2D}" presName="node" presStyleLbl="node1" presStyleIdx="1" presStyleCnt="3" custScaleX="198810">
        <dgm:presLayoutVars>
          <dgm:bulletEnabled val="1"/>
        </dgm:presLayoutVars>
      </dgm:prSet>
      <dgm:spPr/>
    </dgm:pt>
    <dgm:pt modelId="{1B4EA65E-0EA3-864F-8F7B-FC79DA63B74E}" type="pres">
      <dgm:prSet presAssocID="{B773B8D3-8B10-EF4A-A269-B96F34737D9F}" presName="sibTrans" presStyleLbl="sibTrans2D1" presStyleIdx="1" presStyleCnt="2"/>
      <dgm:spPr/>
    </dgm:pt>
    <dgm:pt modelId="{6A82FDDA-D8F7-E649-88FB-06D7026F524C}" type="pres">
      <dgm:prSet presAssocID="{B773B8D3-8B10-EF4A-A269-B96F34737D9F}" presName="connectorText" presStyleLbl="sibTrans2D1" presStyleIdx="1" presStyleCnt="2"/>
      <dgm:spPr/>
    </dgm:pt>
    <dgm:pt modelId="{52E42397-6ED4-6749-84B9-7D629B5651CC}" type="pres">
      <dgm:prSet presAssocID="{0AB7AC20-EEBF-1147-9544-C8BA20BB523E}" presName="node" presStyleLbl="node1" presStyleIdx="2" presStyleCnt="3" custScaleX="176212">
        <dgm:presLayoutVars>
          <dgm:bulletEnabled val="1"/>
        </dgm:presLayoutVars>
      </dgm:prSet>
      <dgm:spPr/>
    </dgm:pt>
  </dgm:ptLst>
  <dgm:cxnLst>
    <dgm:cxn modelId="{9BBFDD10-85A8-EF45-9683-1DA6A7046587}" type="presOf" srcId="{D3862B57-43D6-6D4E-996C-53F232A17829}" destId="{FD1C1BE9-6215-7A41-96BF-9B7843511F60}" srcOrd="1" destOrd="0" presId="urn:microsoft.com/office/officeart/2005/8/layout/process1"/>
    <dgm:cxn modelId="{E2C4A733-C256-6C47-AC6E-B4A15EBE2295}" srcId="{7AE9BFDC-3808-9449-9E28-E2BDD8729351}" destId="{0AB7AC20-EEBF-1147-9544-C8BA20BB523E}" srcOrd="2" destOrd="0" parTransId="{262388D9-CF1C-3942-91A4-20FF29093F25}" sibTransId="{F99D9FA0-3EBA-464A-B273-19741F2A7B44}"/>
    <dgm:cxn modelId="{6C031C35-2915-7A48-A93B-838B1949A2C6}" type="presOf" srcId="{E8DD936B-1CB3-AF48-913F-A4D427427A2D}" destId="{8DBAF249-3E70-114E-8A71-CBC2D30880D4}" srcOrd="0" destOrd="0" presId="urn:microsoft.com/office/officeart/2005/8/layout/process1"/>
    <dgm:cxn modelId="{51C0EB35-BC9A-6A48-97AC-E11DA7F290F2}" type="presOf" srcId="{2FD2B7B3-FDB9-B148-A3A0-B6E6D76C187A}" destId="{6A3C89B0-49D8-454C-8CA1-E49BACF24555}" srcOrd="0" destOrd="0" presId="urn:microsoft.com/office/officeart/2005/8/layout/process1"/>
    <dgm:cxn modelId="{2EE00E52-582B-B848-8B7B-E31F950A5C96}" type="presOf" srcId="{B773B8D3-8B10-EF4A-A269-B96F34737D9F}" destId="{1B4EA65E-0EA3-864F-8F7B-FC79DA63B74E}" srcOrd="0" destOrd="0" presId="urn:microsoft.com/office/officeart/2005/8/layout/process1"/>
    <dgm:cxn modelId="{2C1A6354-99CE-8645-A54A-0D8C018E4708}" type="presOf" srcId="{D3862B57-43D6-6D4E-996C-53F232A17829}" destId="{9B590F9A-343A-154B-96EC-ACB55D94089B}" srcOrd="0" destOrd="0" presId="urn:microsoft.com/office/officeart/2005/8/layout/process1"/>
    <dgm:cxn modelId="{7C566462-7F42-394F-8136-A1B8C284DC56}" srcId="{7AE9BFDC-3808-9449-9E28-E2BDD8729351}" destId="{E8DD936B-1CB3-AF48-913F-A4D427427A2D}" srcOrd="1" destOrd="0" parTransId="{4DD40A91-C8CA-4441-BD99-3650E00A22D4}" sibTransId="{B773B8D3-8B10-EF4A-A269-B96F34737D9F}"/>
    <dgm:cxn modelId="{6EF154AC-C169-8144-AFB2-409877F02AF6}" type="presOf" srcId="{0AB7AC20-EEBF-1147-9544-C8BA20BB523E}" destId="{52E42397-6ED4-6749-84B9-7D629B5651CC}" srcOrd="0" destOrd="0" presId="urn:microsoft.com/office/officeart/2005/8/layout/process1"/>
    <dgm:cxn modelId="{A5E123B3-B684-BF44-8297-5E42C3E1E6A3}" type="presOf" srcId="{7AE9BFDC-3808-9449-9E28-E2BDD8729351}" destId="{F6DAC4AB-44A3-A342-B7A1-498732E018B0}" srcOrd="0" destOrd="0" presId="urn:microsoft.com/office/officeart/2005/8/layout/process1"/>
    <dgm:cxn modelId="{CC2869E3-B6DB-B343-837B-77478347141B}" type="presOf" srcId="{B773B8D3-8B10-EF4A-A269-B96F34737D9F}" destId="{6A82FDDA-D8F7-E649-88FB-06D7026F524C}" srcOrd="1" destOrd="0" presId="urn:microsoft.com/office/officeart/2005/8/layout/process1"/>
    <dgm:cxn modelId="{059934EE-6401-D941-AD16-C5512D8C96C1}" srcId="{7AE9BFDC-3808-9449-9E28-E2BDD8729351}" destId="{2FD2B7B3-FDB9-B148-A3A0-B6E6D76C187A}" srcOrd="0" destOrd="0" parTransId="{827F9AEB-4F62-8549-8F94-27132CBB5CE3}" sibTransId="{D3862B57-43D6-6D4E-996C-53F232A17829}"/>
    <dgm:cxn modelId="{1DB5F174-9B6A-A940-9C0C-9C3F40D5296C}" type="presParOf" srcId="{F6DAC4AB-44A3-A342-B7A1-498732E018B0}" destId="{6A3C89B0-49D8-454C-8CA1-E49BACF24555}" srcOrd="0" destOrd="0" presId="urn:microsoft.com/office/officeart/2005/8/layout/process1"/>
    <dgm:cxn modelId="{2FFBADAA-8C88-F042-91FA-F1B9F675FB7F}" type="presParOf" srcId="{F6DAC4AB-44A3-A342-B7A1-498732E018B0}" destId="{9B590F9A-343A-154B-96EC-ACB55D94089B}" srcOrd="1" destOrd="0" presId="urn:microsoft.com/office/officeart/2005/8/layout/process1"/>
    <dgm:cxn modelId="{A39469B2-B258-2D4D-9172-329F0F3D60B1}" type="presParOf" srcId="{9B590F9A-343A-154B-96EC-ACB55D94089B}" destId="{FD1C1BE9-6215-7A41-96BF-9B7843511F60}" srcOrd="0" destOrd="0" presId="urn:microsoft.com/office/officeart/2005/8/layout/process1"/>
    <dgm:cxn modelId="{1459E18F-8085-524E-86E5-01F84EDAE51F}" type="presParOf" srcId="{F6DAC4AB-44A3-A342-B7A1-498732E018B0}" destId="{8DBAF249-3E70-114E-8A71-CBC2D30880D4}" srcOrd="2" destOrd="0" presId="urn:microsoft.com/office/officeart/2005/8/layout/process1"/>
    <dgm:cxn modelId="{6924F0D4-43B1-1546-B1F3-D0DB0F12589C}" type="presParOf" srcId="{F6DAC4AB-44A3-A342-B7A1-498732E018B0}" destId="{1B4EA65E-0EA3-864F-8F7B-FC79DA63B74E}" srcOrd="3" destOrd="0" presId="urn:microsoft.com/office/officeart/2005/8/layout/process1"/>
    <dgm:cxn modelId="{D4B3CAB2-D043-D44F-BB82-84D6F9AD186A}" type="presParOf" srcId="{1B4EA65E-0EA3-864F-8F7B-FC79DA63B74E}" destId="{6A82FDDA-D8F7-E649-88FB-06D7026F524C}" srcOrd="0" destOrd="0" presId="urn:microsoft.com/office/officeart/2005/8/layout/process1"/>
    <dgm:cxn modelId="{308CC1A5-55CC-654F-B41A-3EF26F23405A}" type="presParOf" srcId="{F6DAC4AB-44A3-A342-B7A1-498732E018B0}" destId="{52E42397-6ED4-6749-84B9-7D629B5651C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C89B0-49D8-454C-8CA1-E49BACF24555}">
      <dsp:nvSpPr>
        <dsp:cNvPr id="0" name=""/>
        <dsp:cNvSpPr/>
      </dsp:nvSpPr>
      <dsp:spPr>
        <a:xfrm>
          <a:off x="9946" y="32412"/>
          <a:ext cx="1544636" cy="9276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 the switch regulation</a:t>
          </a:r>
        </a:p>
      </dsp:txBody>
      <dsp:txXfrm>
        <a:off x="37117" y="59583"/>
        <a:ext cx="1490294" cy="873346"/>
      </dsp:txXfrm>
    </dsp:sp>
    <dsp:sp modelId="{9B590F9A-343A-154B-96EC-ACB55D94089B}">
      <dsp:nvSpPr>
        <dsp:cNvPr id="0" name=""/>
        <dsp:cNvSpPr/>
      </dsp:nvSpPr>
      <dsp:spPr>
        <a:xfrm>
          <a:off x="1709047" y="304721"/>
          <a:ext cx="327463" cy="383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709047" y="381335"/>
        <a:ext cx="229224" cy="229841"/>
      </dsp:txXfrm>
    </dsp:sp>
    <dsp:sp modelId="{8DBAF249-3E70-114E-8A71-CBC2D30880D4}">
      <dsp:nvSpPr>
        <dsp:cNvPr id="0" name=""/>
        <dsp:cNvSpPr/>
      </dsp:nvSpPr>
      <dsp:spPr>
        <a:xfrm>
          <a:off x="2172438" y="32412"/>
          <a:ext cx="3070892" cy="9276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Identify and manipulate the </a:t>
          </a:r>
          <a:r>
            <a:rPr lang="en-US" sz="1400" b="1" kern="1200" dirty="0"/>
            <a:t>key genes to lock them in one phase</a:t>
          </a:r>
          <a:endParaRPr lang="en-GB" sz="1400" b="1" kern="1200" dirty="0"/>
        </a:p>
      </dsp:txBody>
      <dsp:txXfrm>
        <a:off x="2199609" y="59583"/>
        <a:ext cx="3016550" cy="873346"/>
      </dsp:txXfrm>
    </dsp:sp>
    <dsp:sp modelId="{1B4EA65E-0EA3-864F-8F7B-FC79DA63B74E}">
      <dsp:nvSpPr>
        <dsp:cNvPr id="0" name=""/>
        <dsp:cNvSpPr/>
      </dsp:nvSpPr>
      <dsp:spPr>
        <a:xfrm>
          <a:off x="5397794" y="304721"/>
          <a:ext cx="327463" cy="3830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5397794" y="381335"/>
        <a:ext cx="229224" cy="229841"/>
      </dsp:txXfrm>
    </dsp:sp>
    <dsp:sp modelId="{52E42397-6ED4-6749-84B9-7D629B5651CC}">
      <dsp:nvSpPr>
        <dsp:cNvPr id="0" name=""/>
        <dsp:cNvSpPr/>
      </dsp:nvSpPr>
      <dsp:spPr>
        <a:xfrm>
          <a:off x="5861185" y="32412"/>
          <a:ext cx="2721835" cy="9276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Compare the fitness of differently manipulated </a:t>
          </a:r>
          <a:r>
            <a:rPr lang="en-US" sz="1400" b="1" kern="1200" dirty="0"/>
            <a:t>colonies over time</a:t>
          </a:r>
          <a:endParaRPr lang="en-GB" sz="1400" kern="1200" dirty="0"/>
        </a:p>
      </dsp:txBody>
      <dsp:txXfrm>
        <a:off x="5888356" y="59583"/>
        <a:ext cx="2667493" cy="873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62803-3FA8-BE46-AAD0-0A1B63936D91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08429-E016-0746-910A-EA01AAB88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4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they have this phenotypic change?</a:t>
            </a:r>
          </a:p>
          <a:p>
            <a:endParaRPr lang="en-US" dirty="0"/>
          </a:p>
          <a:p>
            <a:r>
              <a:rPr lang="en-US" dirty="0"/>
              <a:t>Studying Bacillus subtilis Matrix-Motile Phase Switching </a:t>
            </a:r>
            <a:r>
              <a:rPr lang="en-US" dirty="0" err="1"/>
              <a:t>Behaviours</a:t>
            </a:r>
            <a:r>
              <a:rPr lang="en-US" dirty="0"/>
              <a:t> by Stochastic modelling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[1]https://</a:t>
            </a:r>
            <a:r>
              <a:rPr lang="en-US" dirty="0" err="1"/>
              <a:t>onlinelibrary.wiley.com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/10.1111/dgd.12383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AADFF-F2F9-654F-8DEA-306C41946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5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AADFF-F2F9-654F-8DEA-306C41946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2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AADFF-F2F9-654F-8DEA-306C419460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B1EE-7948-FD48-B20B-F7057EE58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1E54C-9420-AF20-7C84-A7651EF41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35F74-EDED-1DE2-AD7B-AADD9769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0EF53-B80E-D748-46BE-C7EC33550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3B942-A5F0-A56A-17C5-E2B9F068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AFEF-66A7-9116-5AE2-C3B293F8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577E15-1E95-CD40-7943-F98C653F8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1DD20-483D-1BB7-6D19-2850FBB6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46116-4AA7-0616-9D3F-954752D84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A5B7F-B741-D9C4-D7E3-ABE74307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17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FB7F12-2E86-AAE3-718B-5E67783FF6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936F1-EF1C-A7BF-6E26-E0226D007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62495-C5BA-E4A3-C10F-10C81615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9A34D-7CBE-26D4-5249-53F0E626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5D03E-8B4D-C4A0-277A-2CDFFA813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4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6E31-4E7E-3089-1879-8C759FE7C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C0E8A-33C6-813B-34D1-69D82DBF3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D326B-37AB-76E3-33E5-4FADB9D20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EB39E-4515-7756-1808-42B1A3D83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F0F4C-F82B-5758-D3FC-E8E08A584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77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BF15-FE29-F1A9-6852-F7F7E6B7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79647-9E84-0233-44E0-A4F1D0B12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28887-B8A2-97ED-6DE0-5B09BFF58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2F7B0-139F-6402-AB48-D2D73B57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66933-B4DF-6341-2202-A0228A33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4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D32E5-E6FE-577C-C624-246294B6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216A0-C43A-0FA4-A5A2-B99504C10E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2328D-6327-8DFC-EED5-BF5299541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D6591-88C3-F6F7-2969-5A5E9492C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478A15-3D66-F24D-C71D-493EC1A9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35DDF-E491-FC4D-1BAC-3CEE8840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8814-44A2-5D26-8129-0E24EC402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55AE2-526D-C795-2686-C3ECFD0CE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EABC7-162A-2AE8-C6DB-A38A5F6A1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694BB-841B-877F-E03B-A46D6A930C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FDCEC-7FB6-F55D-5100-32108AB13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B0E22E-87D6-A0E9-1ACD-BA55BEF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A3F91-310A-93DD-21EC-ACA01481E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D0347F-CA75-19C1-4C27-7A7F4DCE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2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0435-C093-E5A3-7ADE-B5B5C996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F2262-40AA-BD20-4E6C-858BCB0E9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930A6-12E8-474D-BB48-5BA8E2D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195170-D261-EB17-0A4E-39EE97D2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8930DC-D32A-0E0E-2A3C-B1B2475E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C06C18-859C-C89C-C9A5-D7CFE6D8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F1986-0D8F-7E4C-C743-F86FEF439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3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F095-7E4A-FD73-534E-177234126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D752-9BB0-2ECF-7B97-3141A563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91C88-39CE-3578-9955-F376021EE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13EEC-0AD8-9508-D0DE-52C30910B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271BD8-412B-2239-C971-BA58D33B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DC65A-9B1D-F372-466B-952BB0C7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7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D50F-7CCD-71B8-3344-3EA883EEF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5AED42-DF6F-91CC-F019-A01FB7CDC4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AD07A-66D3-0F03-279C-0AE302BD2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79A26-C343-C86B-F944-471711FE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F284F-9DDE-2DED-2A3E-BE45F8225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53337-9C90-B1C5-641B-375C60FA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9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44DA74-378A-4585-FBB8-8009C95E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F89AF-54BD-74C8-C57C-37CEC93B9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3EF6F-19B5-8F6D-6B3B-EBAE57E71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9960B-F06E-7F40-B7A3-5BA93B13144A}" type="datetimeFigureOut">
              <a:rPr lang="en-US" smtClean="0"/>
              <a:t>3/17/23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FDF3D-EAE6-904E-2EB0-E4370FCCD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52E18-BF4E-54DE-82BC-BF70B4CF4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2593B-2125-EC40-A579-96115A4D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7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38.png"/><Relationship Id="rId9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emf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onlinelibrary.wiley.com/doi/10.1111/dgd.12383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7.jpe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2327-0E89-76C6-E163-CDED35815E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804A3-BB65-55E8-F793-579A1B334A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38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D7E203-49F6-565F-2921-D94827CE31D9}"/>
              </a:ext>
            </a:extLst>
          </p:cNvPr>
          <p:cNvSpPr txBox="1"/>
          <p:nvPr/>
        </p:nvSpPr>
        <p:spPr>
          <a:xfrm>
            <a:off x="-3319" y="0"/>
            <a:ext cx="546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#1.3 – single cell – stochastic| mono&lt;-&gt;bistable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746ACC-4F3E-4564-E7A5-09BBEDCE084E}"/>
              </a:ext>
            </a:extLst>
          </p:cNvPr>
          <p:cNvSpPr txBox="1"/>
          <p:nvPr/>
        </p:nvSpPr>
        <p:spPr>
          <a:xfrm>
            <a:off x="656647" y="525352"/>
            <a:ext cx="26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HighR</a:t>
            </a:r>
            <a:r>
              <a:rPr lang="en-US" dirty="0"/>
              <a:t> pars and </a:t>
            </a:r>
            <a:r>
              <a:rPr lang="en-US" dirty="0" err="1"/>
              <a:t>LowR</a:t>
            </a:r>
            <a:r>
              <a:rPr lang="en-US" dirty="0"/>
              <a:t> pars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6DBC1-2B56-5449-0BC4-9A2B8149D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/>
          <a:stretch/>
        </p:blipFill>
        <p:spPr>
          <a:xfrm>
            <a:off x="441427" y="969748"/>
            <a:ext cx="2975874" cy="271097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558E74-1D5B-CF20-5EB7-F589C08B34F1}"/>
              </a:ext>
            </a:extLst>
          </p:cNvPr>
          <p:cNvCxnSpPr>
            <a:cxnSpLocks/>
          </p:cNvCxnSpPr>
          <p:nvPr/>
        </p:nvCxnSpPr>
        <p:spPr>
          <a:xfrm>
            <a:off x="878809" y="1017898"/>
            <a:ext cx="0" cy="2327691"/>
          </a:xfrm>
          <a:prstGeom prst="line">
            <a:avLst/>
          </a:prstGeom>
          <a:ln w="28575">
            <a:solidFill>
              <a:srgbClr val="7030A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880988-2176-9F77-59D6-F42807580037}"/>
              </a:ext>
            </a:extLst>
          </p:cNvPr>
          <p:cNvCxnSpPr>
            <a:cxnSpLocks/>
          </p:cNvCxnSpPr>
          <p:nvPr/>
        </p:nvCxnSpPr>
        <p:spPr>
          <a:xfrm>
            <a:off x="1793592" y="1017898"/>
            <a:ext cx="0" cy="2327691"/>
          </a:xfrm>
          <a:prstGeom prst="line">
            <a:avLst/>
          </a:prstGeom>
          <a:ln w="9525">
            <a:solidFill>
              <a:schemeClr val="accent2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F2B13-921F-0227-C0CA-F9774052B9B6}"/>
              </a:ext>
            </a:extLst>
          </p:cNvPr>
          <p:cNvCxnSpPr>
            <a:cxnSpLocks/>
          </p:cNvCxnSpPr>
          <p:nvPr/>
        </p:nvCxnSpPr>
        <p:spPr>
          <a:xfrm>
            <a:off x="3075707" y="1017898"/>
            <a:ext cx="0" cy="232769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525AD56-3C60-22A8-1DC2-2334EC1EF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775" y="7689968"/>
            <a:ext cx="2699228" cy="1816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5418B4-6D58-34AD-5168-043D56893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31" y="3906992"/>
            <a:ext cx="3214541" cy="26434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F4F6DD-1622-35C4-49D7-5D8148A1D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78" y="7003921"/>
            <a:ext cx="2654172" cy="2227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0D6F71-6C2F-9958-C799-51CDCAB8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415" y="913483"/>
            <a:ext cx="3385392" cy="23091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CC15F2-9E18-EF1F-E406-A356722158ED}"/>
              </a:ext>
            </a:extLst>
          </p:cNvPr>
          <p:cNvSpPr txBox="1"/>
          <p:nvPr/>
        </p:nvSpPr>
        <p:spPr>
          <a:xfrm>
            <a:off x="4699415" y="3191857"/>
            <a:ext cx="3523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8A249"/>
                </a:solidFill>
              </a:rPr>
              <a:t>★Noise still favors a low </a:t>
            </a:r>
            <a:r>
              <a:rPr lang="en-US" sz="1600" dirty="0" err="1">
                <a:solidFill>
                  <a:srgbClr val="38A249"/>
                </a:solidFill>
              </a:rPr>
              <a:t>Rss</a:t>
            </a:r>
            <a:r>
              <a:rPr lang="en-US" sz="1600" dirty="0">
                <a:solidFill>
                  <a:srgbClr val="38A249"/>
                </a:solidFill>
              </a:rPr>
              <a:t> (matrix on)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BFC9AF-A63F-E035-B67C-CC3820259F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5515" y="4102420"/>
            <a:ext cx="3773560" cy="2399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EE6B2D-13AF-5A23-66D6-2624775061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6273" y="921086"/>
            <a:ext cx="3385392" cy="23347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D715B5-0BD0-94B8-FFC5-D2A6C060384F}"/>
              </a:ext>
            </a:extLst>
          </p:cNvPr>
          <p:cNvSpPr txBox="1"/>
          <p:nvPr/>
        </p:nvSpPr>
        <p:spPr>
          <a:xfrm>
            <a:off x="4751831" y="605706"/>
            <a:ext cx="33569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7030A0"/>
                </a:solidFill>
                <a:effectLst/>
              </a:rPr>
              <a:t>A) When </a:t>
            </a:r>
            <a:r>
              <a:rPr lang="el-GR" sz="1400" b="0" dirty="0">
                <a:solidFill>
                  <a:srgbClr val="7030A0"/>
                </a:solidFill>
                <a:effectLst/>
              </a:rPr>
              <a:t>δ</a:t>
            </a:r>
            <a:r>
              <a:rPr lang="en-GB" sz="1400" b="0" dirty="0">
                <a:solidFill>
                  <a:srgbClr val="7030A0"/>
                </a:solidFill>
                <a:effectLst/>
              </a:rPr>
              <a:t>L = </a:t>
            </a:r>
            <a:r>
              <a:rPr lang="en-GB" sz="1400" dirty="0">
                <a:solidFill>
                  <a:srgbClr val="7030A0"/>
                </a:solidFill>
              </a:rPr>
              <a:t>0</a:t>
            </a:r>
            <a:r>
              <a:rPr lang="en-GB" sz="1400" b="0" dirty="0">
                <a:solidFill>
                  <a:srgbClr val="7030A0"/>
                </a:solidFill>
                <a:effectLst/>
              </a:rPr>
              <a:t>.5 (predict a global high </a:t>
            </a:r>
            <a:r>
              <a:rPr lang="en-GB" sz="1400" b="0" dirty="0" err="1">
                <a:solidFill>
                  <a:srgbClr val="7030A0"/>
                </a:solidFill>
                <a:effectLst/>
              </a:rPr>
              <a:t>Rss</a:t>
            </a:r>
            <a:r>
              <a:rPr lang="en-GB" sz="1400" b="0" dirty="0">
                <a:solidFill>
                  <a:srgbClr val="7030A0"/>
                </a:solidFill>
                <a:effectLst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E1305C-EDEC-08B8-024E-166D7937CE24}"/>
              </a:ext>
            </a:extLst>
          </p:cNvPr>
          <p:cNvSpPr txBox="1"/>
          <p:nvPr/>
        </p:nvSpPr>
        <p:spPr>
          <a:xfrm>
            <a:off x="8742757" y="605706"/>
            <a:ext cx="3385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B) When </a:t>
            </a:r>
            <a:r>
              <a:rPr lang="el-GR" sz="1400" dirty="0">
                <a:solidFill>
                  <a:schemeClr val="accent4">
                    <a:lumMod val="75000"/>
                  </a:schemeClr>
                </a:solidFill>
              </a:rPr>
              <a:t>δ</a:t>
            </a:r>
            <a:r>
              <a:rPr lang="en-GB" sz="1400" dirty="0">
                <a:solidFill>
                  <a:schemeClr val="accent4">
                    <a:lumMod val="75000"/>
                  </a:schemeClr>
                </a:solidFill>
              </a:rPr>
              <a:t>L = 5.5 (predict a global low </a:t>
            </a:r>
            <a:r>
              <a:rPr lang="en-GB" sz="1400" dirty="0" err="1">
                <a:solidFill>
                  <a:schemeClr val="accent4">
                    <a:lumMod val="75000"/>
                  </a:schemeClr>
                </a:solidFill>
              </a:rPr>
              <a:t>Rss</a:t>
            </a:r>
            <a:r>
              <a:rPr lang="en-GB" sz="14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4B0F0-0FD3-CCCA-8096-602748736553}"/>
              </a:ext>
            </a:extLst>
          </p:cNvPr>
          <p:cNvSpPr txBox="1"/>
          <p:nvPr/>
        </p:nvSpPr>
        <p:spPr>
          <a:xfrm>
            <a:off x="9376750" y="3222634"/>
            <a:ext cx="2373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high </a:t>
            </a:r>
            <a:r>
              <a:rPr lang="en-US" sz="1600" dirty="0" err="1"/>
              <a:t>Rss</a:t>
            </a:r>
            <a:r>
              <a:rPr lang="en-US" sz="1600" dirty="0"/>
              <a:t> case is found even when R0 is high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6E207-7FA5-F2DD-50F9-90ABB012516F}"/>
              </a:ext>
            </a:extLst>
          </p:cNvPr>
          <p:cNvSpPr txBox="1"/>
          <p:nvPr/>
        </p:nvSpPr>
        <p:spPr>
          <a:xfrm>
            <a:off x="691898" y="3429691"/>
            <a:ext cx="4137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943440-0136-22F6-5251-1C2E8C68F2EA}"/>
              </a:ext>
            </a:extLst>
          </p:cNvPr>
          <p:cNvSpPr txBox="1"/>
          <p:nvPr/>
        </p:nvSpPr>
        <p:spPr>
          <a:xfrm>
            <a:off x="2885591" y="3401393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A46CAD-92D4-9E04-241C-B08C8CA5101F}"/>
              </a:ext>
            </a:extLst>
          </p:cNvPr>
          <p:cNvSpPr txBox="1"/>
          <p:nvPr/>
        </p:nvSpPr>
        <p:spPr>
          <a:xfrm>
            <a:off x="7729075" y="5370293"/>
            <a:ext cx="18678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Quite fluctuated – find a better quantification index for noise effect?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25E033-7013-74E1-B4C6-68A2E04C19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4775" y="-2278374"/>
            <a:ext cx="3924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57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0B77-AB3B-EC12-38F2-4F811FBDCB37}"/>
              </a:ext>
            </a:extLst>
          </p:cNvPr>
          <p:cNvSpPr txBox="1"/>
          <p:nvPr/>
        </p:nvSpPr>
        <p:spPr>
          <a:xfrm>
            <a:off x="408097" y="880018"/>
            <a:ext cx="7702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 can indeed change qualitative features at single cell level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The system with noise favors matrix ON (low </a:t>
            </a:r>
            <a:r>
              <a:rPr lang="en-US" sz="1800" dirty="0" err="1"/>
              <a:t>Rss</a:t>
            </a:r>
            <a:r>
              <a:rPr lang="en-US" sz="1800" dirty="0"/>
              <a:t>) even when the number of protein molecules is high and when it is predicted to have</a:t>
            </a:r>
            <a:r>
              <a:rPr lang="en-GB" sz="1800" b="0" dirty="0">
                <a:effectLst/>
              </a:rPr>
              <a:t> a global or local high </a:t>
            </a:r>
            <a:r>
              <a:rPr lang="en-GB" sz="1800" b="0" dirty="0" err="1">
                <a:effectLst/>
              </a:rPr>
              <a:t>Rss</a:t>
            </a:r>
            <a:endParaRPr lang="en-US" sz="1800" dirty="0"/>
          </a:p>
          <a:p>
            <a:pPr marL="742950" lvl="1" indent="-285750">
              <a:buFontTx/>
              <a:buChar char="-"/>
            </a:pPr>
            <a:r>
              <a:rPr lang="en-US" dirty="0"/>
              <a:t>Similar to a finding from one thesis paper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Could this be the additional mechanism to form the first ring of matrix cells (Low </a:t>
            </a:r>
            <a:r>
              <a:rPr lang="en-US" dirty="0" err="1"/>
              <a:t>Rss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7CCDE-84A5-B9B7-C898-E0852CC7D81B}"/>
              </a:ext>
            </a:extLst>
          </p:cNvPr>
          <p:cNvSpPr txBox="1"/>
          <p:nvPr/>
        </p:nvSpPr>
        <p:spPr>
          <a:xfrm>
            <a:off x="0" y="6975461"/>
            <a:ext cx="679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values of parameters – that represent the physiology range better</a:t>
            </a:r>
          </a:p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1FDB4-60AD-808A-DA3A-1337682E2423}"/>
              </a:ext>
            </a:extLst>
          </p:cNvPr>
          <p:cNvSpPr txBox="1"/>
          <p:nvPr/>
        </p:nvSpPr>
        <p:spPr>
          <a:xfrm>
            <a:off x="234588" y="735484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δ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(3.4-11.8) should be 5.6 fold higher than </a:t>
            </a:r>
            <a:r>
              <a:rPr lang="el-G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δ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 (0.6-2.1) </a:t>
            </a:r>
            <a:endParaRPr lang="en-US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1071D6-63C4-495F-E31F-6E637B322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36" r="11681"/>
          <a:stretch/>
        </p:blipFill>
        <p:spPr bwMode="auto">
          <a:xfrm>
            <a:off x="408097" y="7775045"/>
            <a:ext cx="3470132" cy="332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18B527-327E-2D28-2249-975EC5FE4A4B}"/>
              </a:ext>
            </a:extLst>
          </p:cNvPr>
          <p:cNvSpPr txBox="1"/>
          <p:nvPr/>
        </p:nvSpPr>
        <p:spPr>
          <a:xfrm>
            <a:off x="5653834" y="7057746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noise susceptibility increases close to bifurcation point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BB29D0-8767-E9BC-B412-83F46CA60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006" y="1732220"/>
            <a:ext cx="3212552" cy="1297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17521-4E2E-86AF-6836-1FFC09429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006" y="3239136"/>
            <a:ext cx="2471564" cy="258493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C1C221F-98B0-9A3C-FB8F-56946EFC79BC}"/>
              </a:ext>
            </a:extLst>
          </p:cNvPr>
          <p:cNvGrpSpPr/>
          <p:nvPr/>
        </p:nvGrpSpPr>
        <p:grpSpPr>
          <a:xfrm>
            <a:off x="1154911" y="3669659"/>
            <a:ext cx="4228850" cy="1484345"/>
            <a:chOff x="5264202" y="2800997"/>
            <a:chExt cx="3619500" cy="12446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33A2481-E8AC-7F23-81FE-1EC61DA31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64202" y="2800997"/>
              <a:ext cx="3619500" cy="1244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DC9AEC-9D3C-D38A-20DF-F89ECEB3174A}"/>
                </a:ext>
              </a:extLst>
            </p:cNvPr>
            <p:cNvSpPr txBox="1"/>
            <p:nvPr/>
          </p:nvSpPr>
          <p:spPr>
            <a:xfrm>
              <a:off x="5264202" y="2808467"/>
              <a:ext cx="2681203" cy="219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1d          -&gt; 	          3d          -&gt;		 5d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5B65FC9-8CBC-7D28-31A4-52431656E947}"/>
              </a:ext>
            </a:extLst>
          </p:cNvPr>
          <p:cNvSpPr txBox="1"/>
          <p:nvPr/>
        </p:nvSpPr>
        <p:spPr>
          <a:xfrm>
            <a:off x="10139921" y="5879724"/>
            <a:ext cx="2650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Alharbi, Yamen (2022)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553406-EF62-7E1A-6587-525571097885}"/>
              </a:ext>
            </a:extLst>
          </p:cNvPr>
          <p:cNvSpPr txBox="1"/>
          <p:nvPr/>
        </p:nvSpPr>
        <p:spPr>
          <a:xfrm>
            <a:off x="208084" y="69276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Summary: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189581-DF80-93CE-271D-23D4E08ADD36}"/>
              </a:ext>
            </a:extLst>
          </p:cNvPr>
          <p:cNvSpPr txBox="1"/>
          <p:nvPr/>
        </p:nvSpPr>
        <p:spPr>
          <a:xfrm>
            <a:off x="8717949" y="1442774"/>
            <a:ext cx="159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till switch</a:t>
            </a:r>
          </a:p>
        </p:txBody>
      </p:sp>
    </p:spTree>
    <p:extLst>
      <p:ext uri="{BB962C8B-B14F-4D97-AF65-F5344CB8AC3E}">
        <p14:creationId xmlns:p14="http://schemas.microsoft.com/office/powerpoint/2010/main" val="6760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6D04DE-AEB0-DAE8-9D9D-0CE19BB1187D}"/>
              </a:ext>
            </a:extLst>
          </p:cNvPr>
          <p:cNvSpPr txBox="1"/>
          <p:nvPr/>
        </p:nvSpPr>
        <p:spPr>
          <a:xfrm>
            <a:off x="387927" y="332510"/>
            <a:ext cx="89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96860-1624-2405-D3A5-059444C6F666}"/>
              </a:ext>
            </a:extLst>
          </p:cNvPr>
          <p:cNvSpPr txBox="1"/>
          <p:nvPr/>
        </p:nvSpPr>
        <p:spPr>
          <a:xfrm>
            <a:off x="387927" y="5048162"/>
            <a:ext cx="28199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Pannaree</a:t>
            </a:r>
            <a:r>
              <a:rPr lang="en-US" dirty="0"/>
              <a:t> </a:t>
            </a:r>
            <a:r>
              <a:rPr lang="en-US" dirty="0" err="1"/>
              <a:t>Boonyuen</a:t>
            </a:r>
            <a:endParaRPr lang="en-US" dirty="0"/>
          </a:p>
          <a:p>
            <a:r>
              <a:rPr lang="en-US" dirty="0"/>
              <a:t>Part III Systems Biology</a:t>
            </a:r>
          </a:p>
          <a:p>
            <a:endParaRPr lang="en-US" dirty="0"/>
          </a:p>
          <a:p>
            <a:r>
              <a:rPr lang="en-US" dirty="0"/>
              <a:t>Diana Fusco, Nikhil Krishnan</a:t>
            </a:r>
          </a:p>
          <a:p>
            <a:r>
              <a:rPr lang="en-US" dirty="0"/>
              <a:t>Dept of Physics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246B1-9E38-2376-5F55-98C588FC9AE9}"/>
              </a:ext>
            </a:extLst>
          </p:cNvPr>
          <p:cNvSpPr txBox="1">
            <a:spLocks/>
          </p:cNvSpPr>
          <p:nvPr/>
        </p:nvSpPr>
        <p:spPr>
          <a:xfrm>
            <a:off x="387927" y="771917"/>
            <a:ext cx="8957276" cy="1509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800" dirty="0"/>
            </a:br>
            <a:r>
              <a:rPr lang="en-US" sz="2800" dirty="0"/>
              <a:t>Understanding the Regulation of </a:t>
            </a:r>
          </a:p>
          <a:p>
            <a:r>
              <a:rPr lang="en-US" sz="2800" dirty="0"/>
              <a:t>the Motile-Matrix Switch in </a:t>
            </a:r>
            <a:r>
              <a:rPr lang="en-US" sz="2800" i="1" dirty="0"/>
              <a:t>Bacillus subtilis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BB7F2-E5C2-0B80-7BE6-7CA60E4D87EC}"/>
              </a:ext>
            </a:extLst>
          </p:cNvPr>
          <p:cNvSpPr txBox="1"/>
          <p:nvPr/>
        </p:nvSpPr>
        <p:spPr>
          <a:xfrm>
            <a:off x="387927" y="2690336"/>
            <a:ext cx="496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Motivation &amp; Aim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method &amp; findings at single cell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Modelling method at biofilm level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2" descr="Fig. 2">
            <a:extLst>
              <a:ext uri="{FF2B5EF4-FFF2-40B4-BE49-F238E27FC236}">
                <a16:creationId xmlns:a16="http://schemas.microsoft.com/office/drawing/2014/main" id="{16DC616C-6BB1-A724-51D0-C9E7B83D7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82" r="46547"/>
          <a:stretch/>
        </p:blipFill>
        <p:spPr bwMode="auto">
          <a:xfrm>
            <a:off x="8578999" y="4823634"/>
            <a:ext cx="2900705" cy="1112061"/>
          </a:xfrm>
          <a:prstGeom prst="snip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7FDC74-8030-D3AA-8D47-D36CCE62D3AB}"/>
              </a:ext>
            </a:extLst>
          </p:cNvPr>
          <p:cNvSpPr txBox="1"/>
          <p:nvPr/>
        </p:nvSpPr>
        <p:spPr>
          <a:xfrm>
            <a:off x="11010947" y="5068326"/>
            <a:ext cx="6671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0763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ACDFF67-3715-5F1A-905A-73F16B02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79" y="298088"/>
            <a:ext cx="11429977" cy="732521"/>
          </a:xfrm>
        </p:spPr>
        <p:txBody>
          <a:bodyPr>
            <a:normAutofit/>
          </a:bodyPr>
          <a:lstStyle/>
          <a:p>
            <a:r>
              <a:rPr lang="en-US" sz="2400" dirty="0"/>
              <a:t>Biofilm Heterogeneity</a:t>
            </a:r>
            <a:endParaRPr lang="en-US" sz="2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AA54F-BC0A-A806-82AD-5EED53B0DABE}"/>
              </a:ext>
            </a:extLst>
          </p:cNvPr>
          <p:cNvSpPr txBox="1"/>
          <p:nvPr/>
        </p:nvSpPr>
        <p:spPr>
          <a:xfrm>
            <a:off x="12636827" y="1243727"/>
            <a:ext cx="6123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222222"/>
                </a:solidFill>
                <a:latin typeface="Harding"/>
              </a:rPr>
              <a:t>Spatial heterogeneity</a:t>
            </a:r>
            <a:endParaRPr lang="en-US" sz="24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2C324-E6B9-975D-BE40-2A42B6FA11EF}"/>
              </a:ext>
            </a:extLst>
          </p:cNvPr>
          <p:cNvGrpSpPr/>
          <p:nvPr/>
        </p:nvGrpSpPr>
        <p:grpSpPr>
          <a:xfrm>
            <a:off x="13371037" y="2703698"/>
            <a:ext cx="2560279" cy="2161685"/>
            <a:chOff x="5804323" y="1967436"/>
            <a:chExt cx="2560279" cy="216168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0A6EE6-5948-30A1-0135-5004B53BF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4323" y="3126209"/>
              <a:ext cx="2560279" cy="1002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E9B0A69-3F34-3AD9-3F07-6B2857B9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4323" y="1971422"/>
              <a:ext cx="2547721" cy="10029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F1B59F-92E6-5F0C-B22D-5A2A694D821A}"/>
                </a:ext>
              </a:extLst>
            </p:cNvPr>
            <p:cNvSpPr txBox="1"/>
            <p:nvPr/>
          </p:nvSpPr>
          <p:spPr>
            <a:xfrm>
              <a:off x="5912552" y="1967436"/>
              <a:ext cx="15007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6"/>
                  </a:solidFill>
                </a:rPr>
                <a:t>Sporulation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chemeClr val="bg1"/>
                  </a:solidFill>
                </a:rPr>
                <a:t>and </a:t>
              </a:r>
              <a:r>
                <a:rPr lang="en-US" sz="1100" dirty="0">
                  <a:solidFill>
                    <a:srgbClr val="FF0000"/>
                  </a:solidFill>
                </a:rPr>
                <a:t>Matrix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C196E3-A58D-D742-9DFF-7190373BECBA}"/>
                </a:ext>
              </a:extLst>
            </p:cNvPr>
            <p:cNvSpPr txBox="1"/>
            <p:nvPr/>
          </p:nvSpPr>
          <p:spPr>
            <a:xfrm>
              <a:off x="5930741" y="3126209"/>
              <a:ext cx="15263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</a:rPr>
                <a:t>Sporulation</a:t>
              </a:r>
              <a:r>
                <a:rPr lang="en-US" sz="1100" dirty="0">
                  <a:solidFill>
                    <a:schemeClr val="accent6"/>
                  </a:solidFill>
                </a:rPr>
                <a:t> </a:t>
              </a:r>
              <a:r>
                <a:rPr lang="en-US" sz="1100" dirty="0">
                  <a:solidFill>
                    <a:schemeClr val="bg1"/>
                  </a:solidFill>
                </a:rPr>
                <a:t>and </a:t>
              </a:r>
              <a:r>
                <a:rPr lang="en-US" sz="1100" dirty="0">
                  <a:solidFill>
                    <a:schemeClr val="accent5"/>
                  </a:solidFill>
                </a:rPr>
                <a:t>Mobile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113F149-E28A-4612-D13F-192AA52792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" r="803" b="67677"/>
          <a:stretch/>
        </p:blipFill>
        <p:spPr>
          <a:xfrm>
            <a:off x="321454" y="2429888"/>
            <a:ext cx="2717613" cy="6336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6CF909-A47B-E9B7-61BB-2B08D615BAFD}"/>
              </a:ext>
            </a:extLst>
          </p:cNvPr>
          <p:cNvSpPr txBox="1"/>
          <p:nvPr/>
        </p:nvSpPr>
        <p:spPr>
          <a:xfrm>
            <a:off x="403895" y="1734961"/>
            <a:ext cx="2118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Blue – motile cell (</a:t>
            </a:r>
            <a:r>
              <a:rPr lang="en-US" sz="1400" i="1" dirty="0" err="1">
                <a:solidFill>
                  <a:schemeClr val="accent1"/>
                </a:solidFill>
              </a:rPr>
              <a:t>Phag</a:t>
            </a:r>
            <a:r>
              <a:rPr lang="en-US" sz="1400" dirty="0">
                <a:solidFill>
                  <a:schemeClr val="accent1"/>
                </a:solidFill>
              </a:rPr>
              <a:t>)</a:t>
            </a:r>
          </a:p>
          <a:p>
            <a:r>
              <a:rPr lang="en-US" sz="1400" dirty="0">
                <a:solidFill>
                  <a:srgbClr val="FF0000"/>
                </a:solidFill>
              </a:rPr>
              <a:t>Red – matrix cell (</a:t>
            </a:r>
            <a:r>
              <a:rPr lang="en-US" sz="1400" i="1" dirty="0" err="1">
                <a:solidFill>
                  <a:srgbClr val="FF0000"/>
                </a:solidFill>
              </a:rPr>
              <a:t>PtapA</a:t>
            </a:r>
            <a:r>
              <a:rPr lang="en-US" sz="14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A1D25F-F8E2-D815-E138-0496C41912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36" b="-1490"/>
          <a:stretch/>
        </p:blipFill>
        <p:spPr>
          <a:xfrm>
            <a:off x="204242" y="3312442"/>
            <a:ext cx="2866088" cy="1911785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B4123CB-4FC8-B278-61F8-9C6C2B2C07B1}"/>
              </a:ext>
            </a:extLst>
          </p:cNvPr>
          <p:cNvSpPr txBox="1"/>
          <p:nvPr/>
        </p:nvSpPr>
        <p:spPr>
          <a:xfrm>
            <a:off x="311939" y="7402488"/>
            <a:ext cx="873052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ighlight>
                  <a:srgbClr val="FFFF00"/>
                </a:highlight>
              </a:rPr>
              <a:t>Many bacteria species stays in matrix (that they secrete) creating a so-called “Biofilm”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Together evolve with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It is, collectively, spreading in 2D and forming 3D structure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But how? –what/how important different physical forces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And Why? -what are advantages of wrinkles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Has a division of labor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Each cell has a role – motile, matrix-producing and spore-producing sessile subpopulation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They exist in specific spatial pattern (both 2D and 3D)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How is their fate chosen in a spatial context?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And at a single-cell level, each also evolves with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= they do not have a fixed role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Directional: matrix-producing -&gt; spore-producing or (v rare motile -&gt; spore-producing)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Bidirectional: motile phase &lt;-&gt; matrix-producing phase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How their fate chosen as time passes?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FFFF00"/>
                </a:highlight>
              </a:rPr>
              <a:t>Increasing evidence of stochastic switching (alternative to responsive switching) in maintaining the heterogeneity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Which part allows randomness to play important roles?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00000"/>
                </a:solidFill>
                <a:highlight>
                  <a:srgbClr val="FFFF00"/>
                </a:highlight>
              </a:rPr>
              <a:t>And why? -what are the importance of coexisting pattern of different subpopulations – at cellular and population level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532AA47-7D8B-969C-A67E-88883BF75CCE}"/>
              </a:ext>
            </a:extLst>
          </p:cNvPr>
          <p:cNvSpPr txBox="1"/>
          <p:nvPr/>
        </p:nvSpPr>
        <p:spPr>
          <a:xfrm>
            <a:off x="6743871" y="-720544"/>
            <a:ext cx="8728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Studying Bacillus subtilis Matrix-Motile Phase Switching </a:t>
            </a:r>
            <a:r>
              <a:rPr lang="en-US" dirty="0" err="1"/>
              <a:t>Behaviours</a:t>
            </a:r>
            <a:r>
              <a:rPr lang="en-US" dirty="0"/>
              <a:t> by Stochastic modelling</a:t>
            </a:r>
          </a:p>
          <a:p>
            <a:endParaRPr lang="en-US" dirty="0"/>
          </a:p>
        </p:txBody>
      </p:sp>
      <p:pic>
        <p:nvPicPr>
          <p:cNvPr id="5" name="Picture 2" descr="Microorganisms 10 01108 g002">
            <a:extLst>
              <a:ext uri="{FF2B5EF4-FFF2-40B4-BE49-F238E27FC236}">
                <a16:creationId xmlns:a16="http://schemas.microsoft.com/office/drawing/2014/main" id="{AC281134-D56F-CCAA-438A-6346CDB6E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8" t="75346" r="-503" b="6150"/>
          <a:stretch/>
        </p:blipFill>
        <p:spPr bwMode="auto">
          <a:xfrm>
            <a:off x="3461057" y="2262861"/>
            <a:ext cx="2918706" cy="74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5AF30B-C9AC-51A5-BC92-8F616B22E9DB}"/>
              </a:ext>
            </a:extLst>
          </p:cNvPr>
          <p:cNvSpPr txBox="1"/>
          <p:nvPr/>
        </p:nvSpPr>
        <p:spPr>
          <a:xfrm>
            <a:off x="2648825" y="934893"/>
            <a:ext cx="329021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Temporal </a:t>
            </a:r>
            <a:r>
              <a:rPr lang="en-GB" sz="1600" b="1" dirty="0">
                <a:solidFill>
                  <a:srgbClr val="222222"/>
                </a:solidFill>
                <a:latin typeface="Harding"/>
              </a:rPr>
              <a:t>heterogeneity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Single cell-level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Population-level</a:t>
            </a:r>
          </a:p>
        </p:txBody>
      </p:sp>
      <p:pic>
        <p:nvPicPr>
          <p:cNvPr id="36" name="Picture 2" descr="Microorganisms 10 01108 g002">
            <a:extLst>
              <a:ext uri="{FF2B5EF4-FFF2-40B4-BE49-F238E27FC236}">
                <a16:creationId xmlns:a16="http://schemas.microsoft.com/office/drawing/2014/main" id="{74561563-CAA0-5370-68CD-8E3273AF87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98" r="51898"/>
          <a:stretch/>
        </p:blipFill>
        <p:spPr bwMode="auto">
          <a:xfrm>
            <a:off x="7087734" y="1731360"/>
            <a:ext cx="3270118" cy="2343055"/>
          </a:xfrm>
          <a:prstGeom prst="snip2SameRect">
            <a:avLst>
              <a:gd name="adj1" fmla="val 18971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A9C8332-7A89-F125-8518-897A74A0C3E8}"/>
              </a:ext>
            </a:extLst>
          </p:cNvPr>
          <p:cNvSpPr txBox="1"/>
          <p:nvPr/>
        </p:nvSpPr>
        <p:spPr>
          <a:xfrm>
            <a:off x="8002335" y="1227096"/>
            <a:ext cx="2622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Population-level depth-wise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C63F9-386E-EAD9-8E15-96DFDC17C54F}"/>
              </a:ext>
            </a:extLst>
          </p:cNvPr>
          <p:cNvSpPr txBox="1"/>
          <p:nvPr/>
        </p:nvSpPr>
        <p:spPr>
          <a:xfrm>
            <a:off x="8002335" y="912559"/>
            <a:ext cx="20031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Spatial </a:t>
            </a:r>
            <a:r>
              <a:rPr lang="en-GB" sz="1600" b="1" dirty="0">
                <a:solidFill>
                  <a:srgbClr val="222222"/>
                </a:solidFill>
                <a:latin typeface="Harding"/>
              </a:rPr>
              <a:t>heterogeneity</a:t>
            </a:r>
            <a:endParaRPr lang="en-US" sz="1600" b="1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FD0E7B-8EB6-5F0A-8EE6-AF50E5DC1C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1676" r="63380"/>
          <a:stretch/>
        </p:blipFill>
        <p:spPr>
          <a:xfrm>
            <a:off x="5028496" y="5733507"/>
            <a:ext cx="3582631" cy="48508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2CBD5C5-F0E4-4228-4B75-6B56DAA267EC}"/>
              </a:ext>
            </a:extLst>
          </p:cNvPr>
          <p:cNvGrpSpPr/>
          <p:nvPr/>
        </p:nvGrpSpPr>
        <p:grpSpPr>
          <a:xfrm>
            <a:off x="3506221" y="3458202"/>
            <a:ext cx="2785337" cy="1573200"/>
            <a:chOff x="4587836" y="4703895"/>
            <a:chExt cx="2785337" cy="15732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F358F67-45EE-40EB-8F58-B456296AD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4587836" y="4703895"/>
              <a:ext cx="2785337" cy="15732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CF412B-E470-D1D7-F1FA-D00961A5361D}"/>
                </a:ext>
              </a:extLst>
            </p:cNvPr>
            <p:cNvSpPr txBox="1"/>
            <p:nvPr/>
          </p:nvSpPr>
          <p:spPr>
            <a:xfrm rot="18638810">
              <a:off x="6722819" y="5666500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&lt;-----Time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85B9BC-73EB-D9AB-ADCE-1B2885BAF02D}"/>
                </a:ext>
              </a:extLst>
            </p:cNvPr>
            <p:cNvSpPr txBox="1"/>
            <p:nvPr/>
          </p:nvSpPr>
          <p:spPr>
            <a:xfrm rot="18638810">
              <a:off x="5340315" y="5709771"/>
              <a:ext cx="805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&lt;-----Time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314C0A9-A0AF-AB44-81E7-B35C97C7A5D2}"/>
              </a:ext>
            </a:extLst>
          </p:cNvPr>
          <p:cNvSpPr txBox="1"/>
          <p:nvPr/>
        </p:nvSpPr>
        <p:spPr>
          <a:xfrm>
            <a:off x="3386644" y="5055578"/>
            <a:ext cx="10903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Flow Cytometry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B65849-BBF4-8FA8-0137-2170653D979A}"/>
              </a:ext>
            </a:extLst>
          </p:cNvPr>
          <p:cNvSpPr txBox="1"/>
          <p:nvPr/>
        </p:nvSpPr>
        <p:spPr>
          <a:xfrm>
            <a:off x="10247683" y="2961864"/>
            <a:ext cx="17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Motile ~ bottom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486598-56F8-59EF-3659-76985E14F6CB}"/>
              </a:ext>
            </a:extLst>
          </p:cNvPr>
          <p:cNvSpPr txBox="1"/>
          <p:nvPr/>
        </p:nvSpPr>
        <p:spPr>
          <a:xfrm>
            <a:off x="9947884" y="1869415"/>
            <a:ext cx="17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Sporulating ~ 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1B9C17-BE27-64D0-7E38-8760FF157893}"/>
              </a:ext>
            </a:extLst>
          </p:cNvPr>
          <p:cNvSpPr txBox="1"/>
          <p:nvPr/>
        </p:nvSpPr>
        <p:spPr>
          <a:xfrm>
            <a:off x="-3319" y="0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7E61F1-4007-3E57-68DE-070D425BA399}"/>
              </a:ext>
            </a:extLst>
          </p:cNvPr>
          <p:cNvSpPr txBox="1"/>
          <p:nvPr/>
        </p:nvSpPr>
        <p:spPr>
          <a:xfrm>
            <a:off x="403895" y="5312509"/>
            <a:ext cx="17363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100" b="0" i="0" dirty="0" err="1">
                <a:solidFill>
                  <a:srgbClr val="212121"/>
                </a:solidFill>
                <a:effectLst/>
                <a:latin typeface="system-ui"/>
              </a:rPr>
              <a:t>Vlamakis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system-ui"/>
              </a:rPr>
              <a:t> H et al (</a:t>
            </a:r>
            <a:r>
              <a:rPr lang="en-GB" sz="1100" b="0" i="0" dirty="0">
                <a:solidFill>
                  <a:srgbClr val="5B616B"/>
                </a:solidFill>
                <a:effectLst/>
                <a:latin typeface="system-ui"/>
              </a:rPr>
              <a:t>2008</a:t>
            </a:r>
            <a:r>
              <a:rPr lang="en-GB" sz="1100" dirty="0">
                <a:solidFill>
                  <a:srgbClr val="5B616B"/>
                </a:solidFill>
                <a:latin typeface="system-ui"/>
              </a:rPr>
              <a:t>)</a:t>
            </a:r>
            <a:endParaRPr lang="en-GB" sz="1100" b="0" i="0" dirty="0">
              <a:solidFill>
                <a:srgbClr val="5B616B"/>
              </a:solidFill>
              <a:effectLst/>
              <a:latin typeface="system-ui"/>
            </a:endParaRPr>
          </a:p>
          <a:p>
            <a:r>
              <a:rPr lang="en-GB" sz="1100" b="0" i="0" dirty="0" err="1">
                <a:solidFill>
                  <a:srgbClr val="5B616B"/>
                </a:solidFill>
                <a:effectLst/>
                <a:latin typeface="system-ui"/>
              </a:rPr>
              <a:t>doi</a:t>
            </a:r>
            <a:r>
              <a:rPr lang="en-GB" sz="1100" b="0" i="0" dirty="0">
                <a:solidFill>
                  <a:srgbClr val="5B616B"/>
                </a:solidFill>
                <a:effectLst/>
                <a:latin typeface="system-ui"/>
              </a:rPr>
              <a:t>: 10.1101/gad.1645008 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41CD9-C47B-9806-CE14-56C0A9E4EFCE}"/>
              </a:ext>
            </a:extLst>
          </p:cNvPr>
          <p:cNvSpPr txBox="1"/>
          <p:nvPr/>
        </p:nvSpPr>
        <p:spPr>
          <a:xfrm>
            <a:off x="8843304" y="4025501"/>
            <a:ext cx="3396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i="0" dirty="0">
                <a:solidFill>
                  <a:srgbClr val="222222"/>
                </a:solidFill>
                <a:effectLst/>
              </a:rPr>
              <a:t>Qin, Y.; Angelini, L.L.; Chai, Y. (2022</a:t>
            </a:r>
            <a:r>
              <a:rPr lang="en-GB" sz="1200" dirty="0">
                <a:solidFill>
                  <a:srgbClr val="222222"/>
                </a:solidFill>
              </a:rPr>
              <a:t>)</a:t>
            </a:r>
            <a:r>
              <a:rPr lang="en-GB" sz="1200" i="0" dirty="0">
                <a:solidFill>
                  <a:srgbClr val="222222"/>
                </a:solidFill>
                <a:effectLst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78982-2B94-4986-1B0A-F013B4B406D1}"/>
              </a:ext>
            </a:extLst>
          </p:cNvPr>
          <p:cNvSpPr txBox="1"/>
          <p:nvPr/>
        </p:nvSpPr>
        <p:spPr>
          <a:xfrm>
            <a:off x="5640697" y="5338448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subpopulations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F026E3-FB57-0514-C400-5D4FCE780E32}"/>
              </a:ext>
            </a:extLst>
          </p:cNvPr>
          <p:cNvCxnSpPr>
            <a:cxnSpLocks/>
          </p:cNvCxnSpPr>
          <p:nvPr/>
        </p:nvCxnSpPr>
        <p:spPr>
          <a:xfrm>
            <a:off x="6715881" y="954161"/>
            <a:ext cx="0" cy="4101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9D90B8-5D31-9553-365F-E0E7B14D154A}"/>
              </a:ext>
            </a:extLst>
          </p:cNvPr>
          <p:cNvSpPr txBox="1"/>
          <p:nvPr/>
        </p:nvSpPr>
        <p:spPr>
          <a:xfrm>
            <a:off x="6860530" y="6387629"/>
            <a:ext cx="158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(Tasaki et al., 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8504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DD5929-FF2B-4C36-585C-A7F50C57AD80}"/>
              </a:ext>
            </a:extLst>
          </p:cNvPr>
          <p:cNvSpPr txBox="1">
            <a:spLocks/>
          </p:cNvSpPr>
          <p:nvPr/>
        </p:nvSpPr>
        <p:spPr>
          <a:xfrm>
            <a:off x="263662" y="292356"/>
            <a:ext cx="11429977" cy="732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Potential motile-matrix phase two-way phenotypic changes</a:t>
            </a:r>
            <a:endParaRPr lang="en-US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E0556-9FAC-F924-7376-7BE97A0EF4DE}"/>
              </a:ext>
            </a:extLst>
          </p:cNvPr>
          <p:cNvSpPr txBox="1"/>
          <p:nvPr/>
        </p:nvSpPr>
        <p:spPr>
          <a:xfrm>
            <a:off x="604828" y="4506497"/>
            <a:ext cx="3619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Green – motility cell (</a:t>
            </a:r>
            <a:r>
              <a:rPr lang="en-US" sz="1200" i="1" dirty="0" err="1">
                <a:solidFill>
                  <a:schemeClr val="accent6"/>
                </a:solidFill>
              </a:rPr>
              <a:t>Phag</a:t>
            </a:r>
            <a:r>
              <a:rPr lang="en-US" sz="1200" dirty="0">
                <a:solidFill>
                  <a:schemeClr val="accent6"/>
                </a:solidFill>
              </a:rPr>
              <a:t>)</a:t>
            </a:r>
          </a:p>
          <a:p>
            <a:r>
              <a:rPr lang="en-US" sz="1200" dirty="0">
                <a:solidFill>
                  <a:srgbClr val="FF40FF"/>
                </a:solidFill>
              </a:rPr>
              <a:t>Pink – matrix producing cell (</a:t>
            </a:r>
            <a:r>
              <a:rPr lang="en-US" sz="1200" i="1" dirty="0" err="1">
                <a:solidFill>
                  <a:srgbClr val="FF40FF"/>
                </a:solidFill>
              </a:rPr>
              <a:t>PtapA</a:t>
            </a:r>
            <a:r>
              <a:rPr lang="en-US" sz="1200" dirty="0">
                <a:solidFill>
                  <a:srgbClr val="FF40FF"/>
                </a:solidFill>
              </a:rPr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675BEB-CEEF-D2C8-EB86-B07512E18685}"/>
              </a:ext>
            </a:extLst>
          </p:cNvPr>
          <p:cNvGrpSpPr/>
          <p:nvPr/>
        </p:nvGrpSpPr>
        <p:grpSpPr>
          <a:xfrm>
            <a:off x="663468" y="5046084"/>
            <a:ext cx="4228850" cy="1484345"/>
            <a:chOff x="5264202" y="2800997"/>
            <a:chExt cx="3619500" cy="1244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77088F-CB23-5D8C-91B4-A1715951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202" y="2800997"/>
              <a:ext cx="3619500" cy="1244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094C0B-E97D-4144-1B58-34E608B5C5BF}"/>
                </a:ext>
              </a:extLst>
            </p:cNvPr>
            <p:cNvSpPr txBox="1"/>
            <p:nvPr/>
          </p:nvSpPr>
          <p:spPr>
            <a:xfrm>
              <a:off x="5264202" y="2808467"/>
              <a:ext cx="2681203" cy="2193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1d          -&gt; 	          3d          -&gt;		 5d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D210CC-2432-DC7F-0E26-C24829A715CB}"/>
              </a:ext>
            </a:extLst>
          </p:cNvPr>
          <p:cNvSpPr txBox="1"/>
          <p:nvPr/>
        </p:nvSpPr>
        <p:spPr>
          <a:xfrm>
            <a:off x="501508" y="3686477"/>
            <a:ext cx="6813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population-level, 2D double/triple rings observed (long enough)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it also be a switch? Or other mechanisms?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10991621-C60F-ECD1-5A70-ABA2EC28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8" b="41455"/>
          <a:stretch/>
        </p:blipFill>
        <p:spPr bwMode="auto">
          <a:xfrm>
            <a:off x="3965352" y="1636767"/>
            <a:ext cx="3314497" cy="164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7F0C63F-EBEA-D03A-4476-72431B6DC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60442" r="83544" b="-1263"/>
          <a:stretch/>
        </p:blipFill>
        <p:spPr bwMode="auto">
          <a:xfrm>
            <a:off x="3643884" y="1928580"/>
            <a:ext cx="331407" cy="12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4F86BF-4F87-5B79-188B-C48BC1850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5" y="1829760"/>
            <a:ext cx="2695290" cy="8136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DBB66F-3776-FF49-4D47-ADCB895CC78C}"/>
              </a:ext>
            </a:extLst>
          </p:cNvPr>
          <p:cNvSpPr txBox="1"/>
          <p:nvPr/>
        </p:nvSpPr>
        <p:spPr>
          <a:xfrm>
            <a:off x="501508" y="1042767"/>
            <a:ext cx="637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single cell-level, two-way switching experimentally observed</a:t>
            </a:r>
          </a:p>
        </p:txBody>
      </p:sp>
      <p:pic>
        <p:nvPicPr>
          <p:cNvPr id="14" name="Picture 2" descr="Microorganisms 10 01108 g002">
            <a:extLst>
              <a:ext uri="{FF2B5EF4-FFF2-40B4-BE49-F238E27FC236}">
                <a16:creationId xmlns:a16="http://schemas.microsoft.com/office/drawing/2014/main" id="{9E88C7A3-97A7-FC56-5E41-BF275E389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8" t="75346" r="-503" b="6150"/>
          <a:stretch/>
        </p:blipFill>
        <p:spPr bwMode="auto">
          <a:xfrm>
            <a:off x="7617584" y="1545249"/>
            <a:ext cx="4288996" cy="11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U-turn Arrow 14">
            <a:extLst>
              <a:ext uri="{FF2B5EF4-FFF2-40B4-BE49-F238E27FC236}">
                <a16:creationId xmlns:a16="http://schemas.microsoft.com/office/drawing/2014/main" id="{BEC69DAF-7654-CB7A-2C5C-51153CEFE8E3}"/>
              </a:ext>
            </a:extLst>
          </p:cNvPr>
          <p:cNvSpPr/>
          <p:nvPr/>
        </p:nvSpPr>
        <p:spPr>
          <a:xfrm rot="10800000">
            <a:off x="7883007" y="2704389"/>
            <a:ext cx="2367191" cy="600570"/>
          </a:xfrm>
          <a:prstGeom prst="uturnArrow">
            <a:avLst>
              <a:gd name="adj1" fmla="val 16044"/>
              <a:gd name="adj2" fmla="val 25000"/>
              <a:gd name="adj3" fmla="val 39927"/>
              <a:gd name="adj4" fmla="val 43750"/>
              <a:gd name="adj5" fmla="val 10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62416091-9A70-5A93-5290-4550402D2A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785" t="12429" r="38878" b="16189"/>
          <a:stretch/>
        </p:blipFill>
        <p:spPr>
          <a:xfrm rot="5400000">
            <a:off x="5260401" y="4837261"/>
            <a:ext cx="1475436" cy="1910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A84D9-DB6A-B1DA-1DE1-42398CD3D0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69" t="11974"/>
          <a:stretch/>
        </p:blipFill>
        <p:spPr>
          <a:xfrm>
            <a:off x="14771644" y="5707462"/>
            <a:ext cx="1765010" cy="14769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AA07D7-668E-ABC3-50CD-F9A5148A32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47320" y="2581835"/>
            <a:ext cx="2659340" cy="2659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1FDA87-B1EB-6FAE-745B-26E0EB097BBF}"/>
              </a:ext>
            </a:extLst>
          </p:cNvPr>
          <p:cNvSpPr txBox="1"/>
          <p:nvPr/>
        </p:nvSpPr>
        <p:spPr>
          <a:xfrm>
            <a:off x="-3319" y="0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C4E2EF-4BDB-8091-1F57-8F411B755243}"/>
              </a:ext>
            </a:extLst>
          </p:cNvPr>
          <p:cNvSpPr txBox="1"/>
          <p:nvPr/>
        </p:nvSpPr>
        <p:spPr>
          <a:xfrm>
            <a:off x="692766" y="7928061"/>
            <a:ext cx="719024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C0C0C0"/>
              </a:highlight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highlight>
                  <a:srgbClr val="C0C0C0"/>
                </a:highlight>
              </a:rPr>
              <a:t>H1: </a:t>
            </a:r>
            <a:r>
              <a:rPr lang="en-US" sz="1600" dirty="0">
                <a:solidFill>
                  <a:schemeClr val="accent6"/>
                </a:solidFill>
                <a:highlight>
                  <a:srgbClr val="C0C0C0"/>
                </a:highlight>
              </a:rPr>
              <a:t>the </a:t>
            </a:r>
            <a:r>
              <a:rPr lang="en-US" sz="1600" i="1" dirty="0">
                <a:solidFill>
                  <a:schemeClr val="accent6"/>
                </a:solidFill>
                <a:highlight>
                  <a:srgbClr val="C0C0C0"/>
                </a:highlight>
              </a:rPr>
              <a:t>hag</a:t>
            </a:r>
            <a:r>
              <a:rPr lang="en-US" sz="1600" dirty="0">
                <a:solidFill>
                  <a:schemeClr val="accent6"/>
                </a:solidFill>
                <a:highlight>
                  <a:srgbClr val="C0C0C0"/>
                </a:highlight>
              </a:rPr>
              <a:t> expressors </a:t>
            </a:r>
            <a:r>
              <a:rPr lang="en-US" sz="1600" dirty="0">
                <a:highlight>
                  <a:srgbClr val="C0C0C0"/>
                </a:highlight>
              </a:rPr>
              <a:t>previously in the middle </a:t>
            </a:r>
            <a:r>
              <a:rPr lang="en-US" sz="1600" b="1" dirty="0">
                <a:highlight>
                  <a:srgbClr val="C0C0C0"/>
                </a:highlight>
              </a:rPr>
              <a:t>escape</a:t>
            </a:r>
            <a:r>
              <a:rPr lang="en-US" sz="1600" dirty="0">
                <a:highlight>
                  <a:srgbClr val="C0C0C0"/>
                </a:highlight>
              </a:rPr>
              <a:t> to the edge</a:t>
            </a:r>
          </a:p>
          <a:p>
            <a:pPr marL="742950" lvl="1" indent="-285750">
              <a:buFontTx/>
              <a:buChar char="-"/>
            </a:pPr>
            <a:r>
              <a:rPr lang="en-US" sz="1200" dirty="0">
                <a:highlight>
                  <a:srgbClr val="C0C0C0"/>
                </a:highlight>
              </a:rPr>
              <a:t>✅ </a:t>
            </a:r>
            <a:r>
              <a:rPr lang="en-US" sz="1600" dirty="0">
                <a:highlight>
                  <a:srgbClr val="C0C0C0"/>
                </a:highlight>
              </a:rPr>
              <a:t> The lab’s work: confirm that the escape can occur (and that it does not need flagella but wrinkle in the biofilm… another story)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highlight>
                  <a:srgbClr val="C0C0C0"/>
                </a:highlight>
              </a:rPr>
              <a:t>H2: growth rate of peripheral motile cell &gt; growth rate of matrix cell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highlight>
                  <a:srgbClr val="C0C0C0"/>
                </a:highlight>
              </a:rPr>
              <a:t>Hard to track cell division at individual level in a biofilm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highlight>
                  <a:srgbClr val="C0C0C0"/>
                </a:highlight>
              </a:rPr>
              <a:t>H3: the </a:t>
            </a:r>
            <a:r>
              <a:rPr lang="en-US" sz="1600" i="1" dirty="0" err="1">
                <a:solidFill>
                  <a:srgbClr val="FF40FF"/>
                </a:solidFill>
                <a:highlight>
                  <a:srgbClr val="C0C0C0"/>
                </a:highlight>
              </a:rPr>
              <a:t>tapA</a:t>
            </a:r>
            <a:r>
              <a:rPr lang="en-US" sz="1600" dirty="0">
                <a:solidFill>
                  <a:srgbClr val="FF40FF"/>
                </a:solidFill>
                <a:highlight>
                  <a:srgbClr val="C0C0C0"/>
                </a:highlight>
              </a:rPr>
              <a:t> expressor </a:t>
            </a:r>
            <a:r>
              <a:rPr lang="en-US" sz="1600" dirty="0">
                <a:highlight>
                  <a:srgbClr val="C0C0C0"/>
                </a:highlight>
              </a:rPr>
              <a:t>at the edge that </a:t>
            </a:r>
            <a:r>
              <a:rPr lang="en-US" sz="1600" b="1" dirty="0">
                <a:highlight>
                  <a:srgbClr val="C0C0C0"/>
                </a:highlight>
              </a:rPr>
              <a:t>switch</a:t>
            </a:r>
            <a:r>
              <a:rPr lang="en-US" sz="1600" dirty="0">
                <a:highlight>
                  <a:srgbClr val="C0C0C0"/>
                </a:highlight>
              </a:rPr>
              <a:t> back to </a:t>
            </a:r>
            <a:r>
              <a:rPr lang="en-US" sz="1600" i="1" dirty="0">
                <a:solidFill>
                  <a:schemeClr val="accent6"/>
                </a:solidFill>
                <a:highlight>
                  <a:srgbClr val="C0C0C0"/>
                </a:highlight>
              </a:rPr>
              <a:t>hag</a:t>
            </a:r>
            <a:r>
              <a:rPr lang="en-US" sz="1600" dirty="0">
                <a:solidFill>
                  <a:schemeClr val="accent6"/>
                </a:solidFill>
                <a:highlight>
                  <a:srgbClr val="C0C0C0"/>
                </a:highlight>
              </a:rPr>
              <a:t> expressor</a:t>
            </a:r>
            <a:r>
              <a:rPr lang="en-US" sz="1600" dirty="0">
                <a:highlight>
                  <a:srgbClr val="C0C0C0"/>
                </a:highlight>
              </a:rPr>
              <a:t> 🎯</a:t>
            </a:r>
            <a:endParaRPr lang="en-US" sz="1600" dirty="0">
              <a:solidFill>
                <a:schemeClr val="accent6"/>
              </a:solidFill>
              <a:highlight>
                <a:srgbClr val="C0C0C0"/>
              </a:highlight>
            </a:endParaRPr>
          </a:p>
          <a:p>
            <a:pPr marL="742950" lvl="1" indent="-285750">
              <a:buFontTx/>
              <a:buChar char="-"/>
            </a:pPr>
            <a:r>
              <a:rPr lang="en-US" sz="1600" dirty="0">
                <a:highlight>
                  <a:srgbClr val="C0C0C0"/>
                </a:highlight>
              </a:rPr>
              <a:t>Seen in a mother machine*</a:t>
            </a:r>
          </a:p>
          <a:p>
            <a:pPr marL="742950" lvl="1" indent="-285750">
              <a:buFontTx/>
              <a:buChar char="-"/>
            </a:pPr>
            <a:r>
              <a:rPr lang="en-US" sz="1600" dirty="0">
                <a:highlight>
                  <a:srgbClr val="C0C0C0"/>
                </a:highlight>
              </a:rPr>
              <a:t>but still no confirmed observation in the biofilm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99BC69-C47E-B499-584D-65453789464A}"/>
              </a:ext>
            </a:extLst>
          </p:cNvPr>
          <p:cNvSpPr txBox="1"/>
          <p:nvPr/>
        </p:nvSpPr>
        <p:spPr>
          <a:xfrm>
            <a:off x="692765" y="6949555"/>
            <a:ext cx="6859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Leaving the colony to grow </a:t>
            </a:r>
          </a:p>
          <a:p>
            <a:r>
              <a:rPr lang="en-US" u="sng" dirty="0">
                <a:highlight>
                  <a:srgbClr val="C0C0C0"/>
                </a:highlight>
              </a:rPr>
              <a:t>Early:</a:t>
            </a:r>
            <a:r>
              <a:rPr lang="en-US" dirty="0">
                <a:highlight>
                  <a:srgbClr val="C0C0C0"/>
                </a:highlight>
              </a:rPr>
              <a:t> The subpopulation at the edge become </a:t>
            </a:r>
            <a:r>
              <a:rPr lang="en-US" i="1" dirty="0" err="1">
                <a:solidFill>
                  <a:srgbClr val="FF40FF"/>
                </a:solidFill>
                <a:highlight>
                  <a:srgbClr val="C0C0C0"/>
                </a:highlight>
              </a:rPr>
              <a:t>tapA</a:t>
            </a:r>
            <a:r>
              <a:rPr lang="en-US" dirty="0">
                <a:solidFill>
                  <a:srgbClr val="FF40FF"/>
                </a:solidFill>
                <a:highlight>
                  <a:srgbClr val="C0C0C0"/>
                </a:highlight>
              </a:rPr>
              <a:t> expressor (matrix)  </a:t>
            </a:r>
          </a:p>
          <a:p>
            <a:r>
              <a:rPr lang="en-US" u="sng" dirty="0">
                <a:highlight>
                  <a:srgbClr val="C0C0C0"/>
                </a:highlight>
              </a:rPr>
              <a:t>Over a long time:</a:t>
            </a:r>
            <a:r>
              <a:rPr lang="en-US" dirty="0">
                <a:highlight>
                  <a:srgbClr val="C0C0C0"/>
                </a:highlight>
              </a:rPr>
              <a:t> The second layer of </a:t>
            </a:r>
            <a:r>
              <a:rPr lang="en-US" i="1" dirty="0">
                <a:solidFill>
                  <a:schemeClr val="accent6"/>
                </a:solidFill>
                <a:highlight>
                  <a:srgbClr val="C0C0C0"/>
                </a:highlight>
              </a:rPr>
              <a:t>hag</a:t>
            </a:r>
            <a:r>
              <a:rPr lang="en-US" dirty="0">
                <a:solidFill>
                  <a:schemeClr val="accent6"/>
                </a:solidFill>
                <a:highlight>
                  <a:srgbClr val="C0C0C0"/>
                </a:highlight>
              </a:rPr>
              <a:t> expressors (motile) </a:t>
            </a:r>
            <a:r>
              <a:rPr lang="en-US" dirty="0">
                <a:highlight>
                  <a:srgbClr val="C0C0C0"/>
                </a:highlight>
              </a:rPr>
              <a:t>emerge 		at the edge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01A923-6854-0EAF-7974-7A04E5D8AA7D}"/>
              </a:ext>
            </a:extLst>
          </p:cNvPr>
          <p:cNvSpPr txBox="1"/>
          <p:nvPr/>
        </p:nvSpPr>
        <p:spPr>
          <a:xfrm>
            <a:off x="4892318" y="4457981"/>
            <a:ext cx="3619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Yellow – motility cell (</a:t>
            </a:r>
            <a:r>
              <a:rPr lang="en-US" sz="1200" i="1" dirty="0" err="1">
                <a:solidFill>
                  <a:schemeClr val="accent4"/>
                </a:solidFill>
              </a:rPr>
              <a:t>Phag</a:t>
            </a:r>
            <a:r>
              <a:rPr lang="en-US" sz="1200" dirty="0">
                <a:solidFill>
                  <a:schemeClr val="accent4"/>
                </a:solidFill>
              </a:rPr>
              <a:t>)</a:t>
            </a:r>
          </a:p>
          <a:p>
            <a:r>
              <a:rPr lang="en-US" sz="1200" dirty="0">
                <a:solidFill>
                  <a:srgbClr val="FF0000"/>
                </a:solidFill>
              </a:rPr>
              <a:t>Red – matrix producing cell (</a:t>
            </a:r>
            <a:r>
              <a:rPr lang="en-US" sz="1200" i="1" dirty="0" err="1">
                <a:solidFill>
                  <a:srgbClr val="FF0000"/>
                </a:solidFill>
              </a:rPr>
              <a:t>PtapA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300C1-B6C4-B839-BC37-D25D85331B50}"/>
              </a:ext>
            </a:extLst>
          </p:cNvPr>
          <p:cNvSpPr txBox="1"/>
          <p:nvPr/>
        </p:nvSpPr>
        <p:spPr>
          <a:xfrm>
            <a:off x="3468265" y="3279619"/>
            <a:ext cx="38469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effectLst/>
              </a:rPr>
              <a:t>Nathan D Lord et al (2019) doi:10.1126/science.aaw4506. </a:t>
            </a:r>
            <a:endParaRPr lang="en-GB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B52B90-F8F7-E4FC-7D49-3A9E8D081A8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006"/>
          <a:stretch/>
        </p:blipFill>
        <p:spPr>
          <a:xfrm>
            <a:off x="7551892" y="4563582"/>
            <a:ext cx="4170756" cy="176353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835734-DEB2-A0D5-9436-D9E5DC1010B8}"/>
              </a:ext>
            </a:extLst>
          </p:cNvPr>
          <p:cNvCxnSpPr>
            <a:cxnSpLocks/>
          </p:cNvCxnSpPr>
          <p:nvPr/>
        </p:nvCxnSpPr>
        <p:spPr>
          <a:xfrm flipH="1">
            <a:off x="268431" y="3624758"/>
            <a:ext cx="11690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EF20EDA-6BF7-52F8-02E5-E2AC4139A06D}"/>
              </a:ext>
            </a:extLst>
          </p:cNvPr>
          <p:cNvSpPr txBox="1"/>
          <p:nvPr/>
        </p:nvSpPr>
        <p:spPr>
          <a:xfrm>
            <a:off x="3383713" y="6502978"/>
            <a:ext cx="3493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~Double switch	    Triple switch!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237EB9-1E3A-A1C5-851B-DC98D71FAA9D}"/>
              </a:ext>
            </a:extLst>
          </p:cNvPr>
          <p:cNvSpPr txBox="1"/>
          <p:nvPr/>
        </p:nvSpPr>
        <p:spPr>
          <a:xfrm>
            <a:off x="8619860" y="8204491"/>
            <a:ext cx="86868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H1: the hag expressors previously in the middle escape to the edge</a:t>
            </a:r>
          </a:p>
          <a:p>
            <a:r>
              <a:rPr lang="en-US" dirty="0"/>
              <a:t>The lab’s work confirms that the escape can occur and that it does not need flagella but wrinkle in the biofilm… another story</a:t>
            </a:r>
          </a:p>
          <a:p>
            <a:r>
              <a:rPr lang="en-US" dirty="0"/>
              <a:t>H2: There are actually the mixed population of motile cells and matrix cells at the edge when the first ring emerges, but the growth rate of peripheral motile cell &gt; that of the matrix cell. Therefore, the second ring is filled with faster-growing motile cells.</a:t>
            </a:r>
          </a:p>
          <a:p>
            <a:r>
              <a:rPr lang="en-US" dirty="0"/>
              <a:t>Hard to track cell division at individual level in a biofilm</a:t>
            </a:r>
          </a:p>
          <a:p>
            <a:r>
              <a:rPr lang="en-US" dirty="0"/>
              <a:t>H3: the </a:t>
            </a:r>
            <a:r>
              <a:rPr lang="en-US" dirty="0" err="1"/>
              <a:t>tapA</a:t>
            </a:r>
            <a:r>
              <a:rPr lang="en-US" dirty="0"/>
              <a:t> expressor at the edge that switch back to hag expressor 🎯</a:t>
            </a:r>
          </a:p>
          <a:p>
            <a:r>
              <a:rPr lang="en-US" dirty="0"/>
              <a:t>Seen in a mother machine*</a:t>
            </a:r>
          </a:p>
          <a:p>
            <a:r>
              <a:rPr lang="en-US" dirty="0"/>
              <a:t>but still no confirmed observation in the biofilm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0368D6-B812-7F43-C6C4-7DD4F971D896}"/>
              </a:ext>
            </a:extLst>
          </p:cNvPr>
          <p:cNvSpPr txBox="1"/>
          <p:nvPr/>
        </p:nvSpPr>
        <p:spPr>
          <a:xfrm>
            <a:off x="7758573" y="6520594"/>
            <a:ext cx="3677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11"/>
              </a:rPr>
              <a:t>https://onlinelibrary.wiley.com/doi/10.1111/dgd.12383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01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  <p:bldP spid="15" grpId="0" animBg="1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3B07A-F779-CC67-77F2-CFC20059E9DD}"/>
              </a:ext>
            </a:extLst>
          </p:cNvPr>
          <p:cNvSpPr txBox="1"/>
          <p:nvPr/>
        </p:nvSpPr>
        <p:spPr>
          <a:xfrm>
            <a:off x="-3319" y="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FADD2-524A-3629-FF5C-2D1B919D2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20"/>
          <a:stretch/>
        </p:blipFill>
        <p:spPr>
          <a:xfrm>
            <a:off x="8744172" y="2975805"/>
            <a:ext cx="2575502" cy="3596289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22BDE1A0-28E2-D08F-8B1B-00E13D376A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t="435" r="-32" b="44728"/>
          <a:stretch/>
        </p:blipFill>
        <p:spPr bwMode="auto">
          <a:xfrm>
            <a:off x="1128976" y="3049860"/>
            <a:ext cx="2318854" cy="176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FDCAC-5F15-F3B9-5DE1-FB5F0394B551}"/>
              </a:ext>
            </a:extLst>
          </p:cNvPr>
          <p:cNvSpPr txBox="1"/>
          <p:nvPr/>
        </p:nvSpPr>
        <p:spPr>
          <a:xfrm>
            <a:off x="872326" y="5051559"/>
            <a:ext cx="71821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High complexity </a:t>
            </a:r>
            <a:r>
              <a:rPr lang="en-US" sz="1600" dirty="0">
                <a:solidFill>
                  <a:srgbClr val="FF0000"/>
                </a:solidFill>
              </a:rPr>
              <a:t>– Due to many types of interactions, feedbacks of gene products to the network, input signal from environment e.g. nutrient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Increasing evidence of the important role of </a:t>
            </a:r>
            <a:r>
              <a:rPr lang="en-US" sz="1600" dirty="0">
                <a:solidFill>
                  <a:srgbClr val="FF0000"/>
                </a:solidFill>
              </a:rPr>
              <a:t>noise </a:t>
            </a:r>
            <a:r>
              <a:rPr lang="en-US" sz="1600" dirty="0"/>
              <a:t>(may be the reason for low reproducibility)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9A8EA-387F-E79B-7580-9E2124217B4A}"/>
              </a:ext>
            </a:extLst>
          </p:cNvPr>
          <p:cNvSpPr txBox="1"/>
          <p:nvPr/>
        </p:nvSpPr>
        <p:spPr>
          <a:xfrm>
            <a:off x="11007874" y="3637276"/>
            <a:ext cx="1001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Potential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3FE48-BA75-D950-4E78-A914760A3947}"/>
              </a:ext>
            </a:extLst>
          </p:cNvPr>
          <p:cNvSpPr txBox="1"/>
          <p:nvPr/>
        </p:nvSpPr>
        <p:spPr>
          <a:xfrm>
            <a:off x="521164" y="2575203"/>
            <a:ext cx="472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Limitation with only using molecular techniques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2A369CD-28FB-0F1E-C2BC-C0DC3FD60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" r="22870" b="-2815"/>
          <a:stretch/>
        </p:blipFill>
        <p:spPr bwMode="auto">
          <a:xfrm>
            <a:off x="4398675" y="2944535"/>
            <a:ext cx="3213646" cy="210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F8E18C-7806-B37B-B274-489C99ECA980}"/>
              </a:ext>
            </a:extLst>
          </p:cNvPr>
          <p:cNvSpPr txBox="1"/>
          <p:nvPr/>
        </p:nvSpPr>
        <p:spPr>
          <a:xfrm>
            <a:off x="6900948" y="2008299"/>
            <a:ext cx="4462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(Final aim: Why do bacteria have this switching?  Fitness of whole population increases? How?)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8068FD6-787B-82E6-6C0C-8EE1E50B7377}"/>
              </a:ext>
            </a:extLst>
          </p:cNvPr>
          <p:cNvGraphicFramePr/>
          <p:nvPr/>
        </p:nvGraphicFramePr>
        <p:xfrm>
          <a:off x="683370" y="1079425"/>
          <a:ext cx="8592968" cy="992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2DCF180-4ACC-4B90-855A-D460C51BD8A7}"/>
              </a:ext>
            </a:extLst>
          </p:cNvPr>
          <p:cNvSpPr txBox="1"/>
          <p:nvPr/>
        </p:nvSpPr>
        <p:spPr>
          <a:xfrm>
            <a:off x="683370" y="293864"/>
            <a:ext cx="10975230" cy="408623"/>
          </a:xfrm>
          <a:prstGeom prst="wedgeRoundRectCallout">
            <a:avLst>
              <a:gd name="adj1" fmla="val -41233"/>
              <a:gd name="adj2" fmla="val 12392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aim: How is the switching regulated at a single-cell and biofilm level (considering noise and nutrient level)</a:t>
            </a:r>
          </a:p>
        </p:txBody>
      </p:sp>
    </p:spTree>
    <p:extLst>
      <p:ext uri="{BB962C8B-B14F-4D97-AF65-F5344CB8AC3E}">
        <p14:creationId xmlns:p14="http://schemas.microsoft.com/office/powerpoint/2010/main" val="25437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72FDB90-A023-2BE0-CAA8-DD44AE9E5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67"/>
          <a:stretch/>
        </p:blipFill>
        <p:spPr bwMode="auto">
          <a:xfrm>
            <a:off x="4621789" y="1202348"/>
            <a:ext cx="4040662" cy="19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8FE8BEF-BE2A-0142-C0A5-AAB103E95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9" r="47579"/>
          <a:stretch/>
        </p:blipFill>
        <p:spPr bwMode="auto">
          <a:xfrm>
            <a:off x="3549592" y="7116190"/>
            <a:ext cx="1555924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8F93A3F-B84E-C711-D28F-8A64657BE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0"/>
          <a:stretch/>
        </p:blipFill>
        <p:spPr bwMode="auto">
          <a:xfrm>
            <a:off x="5356821" y="7104709"/>
            <a:ext cx="1697815" cy="116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E48E1-09AD-7615-79D8-812698800E76}"/>
              </a:ext>
            </a:extLst>
          </p:cNvPr>
          <p:cNvSpPr txBox="1"/>
          <p:nvPr/>
        </p:nvSpPr>
        <p:spPr>
          <a:xfrm>
            <a:off x="2244197" y="7393235"/>
            <a:ext cx="11316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 fontAlgn="base">
              <a:spcBef>
                <a:spcPts val="0"/>
              </a:spcBef>
              <a:spcAft>
                <a:spcPts val="0"/>
              </a:spcAft>
            </a:pPr>
            <a:r>
              <a:rPr lang="en-GB" sz="1050" b="0" i="0" u="none" strike="noStrike" dirty="0">
                <a:solidFill>
                  <a:srgbClr val="00B050"/>
                </a:solidFill>
                <a:effectLst/>
              </a:rPr>
              <a:t>expo </a:t>
            </a:r>
            <a:r>
              <a:rPr lang="en-GB" sz="1050" b="0" i="0" u="none" strike="noStrike" dirty="0" err="1">
                <a:solidFill>
                  <a:srgbClr val="00B050"/>
                </a:solidFill>
                <a:effectLst/>
              </a:rPr>
              <a:t>dist</a:t>
            </a:r>
            <a:r>
              <a:rPr lang="en-GB" sz="1050" b="0" i="0" u="none" strike="noStrike" dirty="0">
                <a:solidFill>
                  <a:srgbClr val="00B050"/>
                </a:solidFill>
                <a:effectLst/>
              </a:rPr>
              <a:t> </a:t>
            </a:r>
            <a:endParaRPr lang="th-TH" sz="1050" b="0" i="0" u="none" strike="noStrike" dirty="0">
              <a:solidFill>
                <a:srgbClr val="00B050"/>
              </a:solidFill>
              <a:effectLst/>
            </a:endParaRPr>
          </a:p>
          <a:p>
            <a:pPr algn="r" rtl="0" fontAlgn="base">
              <a:spcBef>
                <a:spcPts val="0"/>
              </a:spcBef>
              <a:spcAft>
                <a:spcPts val="0"/>
              </a:spcAft>
            </a:pPr>
            <a:r>
              <a:rPr lang="en-GB" sz="1050" b="0" i="0" u="none" strike="noStrike" dirty="0">
                <a:solidFill>
                  <a:srgbClr val="00B050"/>
                </a:solidFill>
                <a:effectLst/>
              </a:rPr>
              <a:t>-&gt; memoryless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9A147-A57C-6CCA-D350-50654B5C1CC8}"/>
              </a:ext>
            </a:extLst>
          </p:cNvPr>
          <p:cNvSpPr txBox="1"/>
          <p:nvPr/>
        </p:nvSpPr>
        <p:spPr>
          <a:xfrm>
            <a:off x="7023979" y="7495674"/>
            <a:ext cx="908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narrow 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</a:rPr>
              <a:t>dist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-&gt; timing </a:t>
            </a:r>
            <a:endParaRPr lang="en-GB" sz="1200" b="0" i="0" u="none" strike="noStrike" dirty="0"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BFF74-D128-E435-D115-07DB23AA6BDA}"/>
              </a:ext>
            </a:extLst>
          </p:cNvPr>
          <p:cNvSpPr txBox="1"/>
          <p:nvPr/>
        </p:nvSpPr>
        <p:spPr>
          <a:xfrm>
            <a:off x="5681916" y="8285741"/>
            <a:ext cx="2401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≈ Z Peak duration 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= when low R 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= when matrix expressed 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= waiting time to motility; cells know how long they are in matrix phase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80ADD-BD50-7D18-D7F3-70A23217A946}"/>
              </a:ext>
            </a:extLst>
          </p:cNvPr>
          <p:cNvSpPr txBox="1"/>
          <p:nvPr/>
        </p:nvSpPr>
        <p:spPr>
          <a:xfrm>
            <a:off x="2969676" y="8287997"/>
            <a:ext cx="21502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≈ Inter Z peak duration 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= when high R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= when motility expressed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= no timing: cell don’t know how long they are in motile phase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EA227-C55F-4E66-9B7A-2F98AF2262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43719" r="56660" b="3037"/>
          <a:stretch/>
        </p:blipFill>
        <p:spPr>
          <a:xfrm>
            <a:off x="4634358" y="4956743"/>
            <a:ext cx="3357124" cy="16496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BEFD97-F593-040B-DE64-01D9318279E9}"/>
              </a:ext>
            </a:extLst>
          </p:cNvPr>
          <p:cNvSpPr txBox="1"/>
          <p:nvPr/>
        </p:nvSpPr>
        <p:spPr>
          <a:xfrm>
            <a:off x="-3319" y="0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Modelling #1 – single cell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35D482-990E-3706-CA97-CC9AAB91FA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119"/>
          <a:stretch/>
        </p:blipFill>
        <p:spPr>
          <a:xfrm>
            <a:off x="384964" y="1807790"/>
            <a:ext cx="3942590" cy="17422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2882CF-B687-31DF-2B6A-1A8524533290}"/>
              </a:ext>
            </a:extLst>
          </p:cNvPr>
          <p:cNvSpPr txBox="1"/>
          <p:nvPr/>
        </p:nvSpPr>
        <p:spPr>
          <a:xfrm>
            <a:off x="4905562" y="3332723"/>
            <a:ext cx="68252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very reduced, simple model between </a:t>
            </a:r>
            <a:r>
              <a:rPr lang="en-US" sz="1600" dirty="0" err="1"/>
              <a:t>SinI</a:t>
            </a:r>
            <a:r>
              <a:rPr lang="en-US" sz="1600" dirty="0"/>
              <a:t>, </a:t>
            </a:r>
            <a:r>
              <a:rPr lang="en-US" sz="1600" dirty="0" err="1"/>
              <a:t>SinR</a:t>
            </a:r>
            <a:r>
              <a:rPr lang="en-US" sz="1600" dirty="0"/>
              <a:t>, </a:t>
            </a:r>
            <a:r>
              <a:rPr lang="en-US" sz="1600" dirty="0" err="1"/>
              <a:t>SlrR</a:t>
            </a:r>
            <a:r>
              <a:rPr lang="en-US" sz="1600" dirty="0"/>
              <a:t> can replicate experimental data of </a:t>
            </a:r>
            <a:r>
              <a:rPr lang="en-US" sz="1600" i="1" dirty="0"/>
              <a:t>B. subtilis </a:t>
            </a:r>
            <a:r>
              <a:rPr lang="en-US" sz="1600" dirty="0"/>
              <a:t>in a mother machine</a:t>
            </a:r>
          </a:p>
          <a:p>
            <a:r>
              <a:rPr lang="en-US" sz="1600" dirty="0"/>
              <a:t>when noise added in simulation</a:t>
            </a:r>
          </a:p>
          <a:p>
            <a:endParaRPr lang="en-US" sz="1600" dirty="0"/>
          </a:p>
          <a:p>
            <a:r>
              <a:rPr lang="en-US" sz="1600" dirty="0"/>
              <a:t> </a:t>
            </a:r>
            <a:endParaRPr lang="en-US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81270-AA51-240E-79B0-46DE0A4F84C5}"/>
              </a:ext>
            </a:extLst>
          </p:cNvPr>
          <p:cNvSpPr txBox="1"/>
          <p:nvPr/>
        </p:nvSpPr>
        <p:spPr>
          <a:xfrm>
            <a:off x="196500" y="676373"/>
            <a:ext cx="177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General concept: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9E9C2D-3821-6DD5-AD5B-EA6C0F154498}"/>
              </a:ext>
            </a:extLst>
          </p:cNvPr>
          <p:cNvSpPr txBox="1"/>
          <p:nvPr/>
        </p:nvSpPr>
        <p:spPr>
          <a:xfrm>
            <a:off x="310065" y="3674085"/>
            <a:ext cx="2504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-&gt; math representation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15F955-3E73-B82D-FDEF-B20DCDDE31A0}"/>
              </a:ext>
            </a:extLst>
          </p:cNvPr>
          <p:cNvSpPr txBox="1"/>
          <p:nvPr/>
        </p:nvSpPr>
        <p:spPr>
          <a:xfrm>
            <a:off x="4639806" y="664385"/>
            <a:ext cx="519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something disturbs </a:t>
            </a:r>
            <a:r>
              <a:rPr lang="en-US" dirty="0" err="1"/>
              <a:t>bistability</a:t>
            </a:r>
            <a:r>
              <a:rPr lang="en-US" dirty="0"/>
              <a:t> even in a single cell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C6A94F0-676F-4BC8-4F57-55A838CD9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149" y="4058077"/>
            <a:ext cx="3566096" cy="120649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10DC75-F2E4-FC84-3B2B-BEB63D6F8C7D}"/>
              </a:ext>
            </a:extLst>
          </p:cNvPr>
          <p:cNvSpPr txBox="1"/>
          <p:nvPr/>
        </p:nvSpPr>
        <p:spPr>
          <a:xfrm>
            <a:off x="307973" y="6298372"/>
            <a:ext cx="4096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One initial condition --- &gt; one stable fixed point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78FD1B-2EB9-5ABB-6288-0934C31212D5}"/>
              </a:ext>
            </a:extLst>
          </p:cNvPr>
          <p:cNvCxnSpPr/>
          <p:nvPr/>
        </p:nvCxnSpPr>
        <p:spPr>
          <a:xfrm>
            <a:off x="4527511" y="462297"/>
            <a:ext cx="0" cy="716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3CF2A6D-C744-A04C-75A1-971B4B1037B5}"/>
              </a:ext>
            </a:extLst>
          </p:cNvPr>
          <p:cNvSpPr txBox="1"/>
          <p:nvPr/>
        </p:nvSpPr>
        <p:spPr>
          <a:xfrm>
            <a:off x="384964" y="5328101"/>
            <a:ext cx="356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 Variables: </a:t>
            </a:r>
            <a:r>
              <a:rPr lang="en-US" sz="1600" dirty="0" err="1"/>
              <a:t>SinI</a:t>
            </a:r>
            <a:r>
              <a:rPr lang="en-US" sz="1600" dirty="0"/>
              <a:t> (I), </a:t>
            </a:r>
            <a:r>
              <a:rPr lang="en-US" sz="1600" dirty="0" err="1"/>
              <a:t>SinR</a:t>
            </a:r>
            <a:r>
              <a:rPr lang="en-US" sz="1600" dirty="0"/>
              <a:t> (R), </a:t>
            </a:r>
            <a:r>
              <a:rPr lang="en-US" sz="1600" dirty="0" err="1"/>
              <a:t>SlrR</a:t>
            </a:r>
            <a:r>
              <a:rPr lang="en-US" sz="1600" dirty="0"/>
              <a:t> (L)</a:t>
            </a:r>
          </a:p>
          <a:p>
            <a:r>
              <a:rPr lang="en-US" sz="1600" dirty="0"/>
              <a:t>5 Parameters: allow </a:t>
            </a:r>
            <a:r>
              <a:rPr lang="en-US" sz="1600" dirty="0" err="1">
                <a:solidFill>
                  <a:schemeClr val="accent1"/>
                </a:solidFill>
              </a:rPr>
              <a:t>monostability</a:t>
            </a:r>
            <a:r>
              <a:rPr lang="en-US" sz="1600" dirty="0">
                <a:solidFill>
                  <a:schemeClr val="accent1"/>
                </a:solidFill>
              </a:rPr>
              <a:t> or </a:t>
            </a:r>
            <a:r>
              <a:rPr lang="en-US" sz="1600" b="1" dirty="0" err="1">
                <a:solidFill>
                  <a:schemeClr val="accent1"/>
                </a:solidFill>
              </a:rPr>
              <a:t>bistability</a:t>
            </a:r>
            <a:r>
              <a:rPr lang="en-US" sz="1600" dirty="0">
                <a:solidFill>
                  <a:schemeClr val="accent1"/>
                </a:solidFill>
              </a:rPr>
              <a:t> outcome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295A7-1439-FD23-EE88-4887F4A0CFE0}"/>
              </a:ext>
            </a:extLst>
          </p:cNvPr>
          <p:cNvSpPr txBox="1"/>
          <p:nvPr/>
        </p:nvSpPr>
        <p:spPr>
          <a:xfrm>
            <a:off x="537243" y="9857077"/>
            <a:ext cx="61228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To test this hypothesis, we added the </a:t>
            </a:r>
            <a:r>
              <a:rPr lang="en-GB" sz="180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slrR</a:t>
            </a:r>
            <a:r>
              <a:rPr lang="en-GB" sz="18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 gene to the reconstituted E. coli circuit under the control of a second synthetic </a:t>
            </a:r>
            <a:r>
              <a:rPr lang="en-GB" sz="180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SinR</a:t>
            </a:r>
            <a:r>
              <a:rPr lang="en-GB" sz="18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-repressible promoter (Materials and Methods, ‘Plasmid and strain construction’). Reporter pulses could indeed be made much longer in the presence of </a:t>
            </a:r>
            <a:r>
              <a:rPr lang="en-GB" sz="180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SlrR</a:t>
            </a:r>
            <a:r>
              <a:rPr lang="en-GB" sz="18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 (Fig. 3A,B, Movie S3) while leaving the memoryless initiation process quantitatively intact (Fig. S15). The </a:t>
            </a:r>
            <a:r>
              <a:rPr lang="en-GB" sz="180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slrR</a:t>
            </a:r>
            <a:r>
              <a:rPr lang="en-GB" sz="18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 system thus allows the cell to generate large pulses of gene expression even in a parameter regime that creates only small, rare bouts of </a:t>
            </a:r>
            <a:r>
              <a:rPr lang="en-GB" sz="180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SinI</a:t>
            </a:r>
            <a:r>
              <a:rPr lang="en-GB" sz="180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Times"/>
              </a:rPr>
              <a:t> dominance. </a:t>
            </a:r>
            <a:endParaRPr lang="en-GB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C6525-F395-81DF-CA19-60B90EB3C24F}"/>
              </a:ext>
            </a:extLst>
          </p:cNvPr>
          <p:cNvSpPr txBox="1"/>
          <p:nvPr/>
        </p:nvSpPr>
        <p:spPr>
          <a:xfrm>
            <a:off x="307973" y="1091822"/>
            <a:ext cx="155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free </a:t>
            </a:r>
            <a:r>
              <a:rPr lang="en-US" dirty="0" err="1"/>
              <a:t>SinR</a:t>
            </a:r>
            <a:r>
              <a:rPr lang="en-US" dirty="0"/>
              <a:t> </a:t>
            </a:r>
          </a:p>
          <a:p>
            <a:r>
              <a:rPr lang="en-US" dirty="0"/>
              <a:t>= Matrix off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190CB-1B9A-CCFA-C53C-9A2C461F3F3D}"/>
              </a:ext>
            </a:extLst>
          </p:cNvPr>
          <p:cNvSpPr txBox="1"/>
          <p:nvPr/>
        </p:nvSpPr>
        <p:spPr>
          <a:xfrm>
            <a:off x="2843066" y="1106470"/>
            <a:ext cx="1511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free </a:t>
            </a:r>
            <a:r>
              <a:rPr lang="en-US" dirty="0" err="1"/>
              <a:t>SinR</a:t>
            </a:r>
            <a:r>
              <a:rPr lang="en-US" dirty="0"/>
              <a:t> </a:t>
            </a:r>
          </a:p>
          <a:p>
            <a:r>
              <a:rPr lang="en-US" dirty="0"/>
              <a:t>= Matrix 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A0A65B-5360-F9BD-4E65-8AC647B81704}"/>
              </a:ext>
            </a:extLst>
          </p:cNvPr>
          <p:cNvSpPr txBox="1"/>
          <p:nvPr/>
        </p:nvSpPr>
        <p:spPr>
          <a:xfrm>
            <a:off x="4638984" y="410214"/>
            <a:ext cx="5919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effectLst/>
              </a:rPr>
              <a:t>Nathan D Lord et al (2019) </a:t>
            </a:r>
            <a:endParaRPr lang="en-GB" sz="12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99F6D4B-F922-057E-FE5D-B5B868C02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71"/>
          <a:stretch/>
        </p:blipFill>
        <p:spPr bwMode="auto">
          <a:xfrm>
            <a:off x="8206949" y="8894872"/>
            <a:ext cx="2369221" cy="133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C2AC10-5090-707D-60E8-E4B9720E9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3" r="24903" b="46755"/>
          <a:stretch/>
        </p:blipFill>
        <p:spPr>
          <a:xfrm>
            <a:off x="8347603" y="4987256"/>
            <a:ext cx="2140469" cy="16496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C5B8A2-B184-CBCE-152F-8C87DDE01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63" t="51446" r="24903" b="3037"/>
          <a:stretch/>
        </p:blipFill>
        <p:spPr>
          <a:xfrm>
            <a:off x="8829675" y="1326095"/>
            <a:ext cx="2140469" cy="14102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19E424-A0E8-26F0-0202-4CD1A985AAEE}"/>
              </a:ext>
            </a:extLst>
          </p:cNvPr>
          <p:cNvSpPr txBox="1"/>
          <p:nvPr/>
        </p:nvSpPr>
        <p:spPr>
          <a:xfrm>
            <a:off x="10025497" y="2625897"/>
            <a:ext cx="1781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Inter-peak period = High 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09E538-E47E-8FC6-C0AD-CE833000E452}"/>
              </a:ext>
            </a:extLst>
          </p:cNvPr>
          <p:cNvSpPr txBox="1"/>
          <p:nvPr/>
        </p:nvSpPr>
        <p:spPr>
          <a:xfrm>
            <a:off x="7932105" y="554237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2BAA66-90B8-163A-EBF2-3981CB476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5056" y="3891028"/>
            <a:ext cx="2559232" cy="13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112B9C-AD31-C48A-5E25-5887B384D7D5}"/>
              </a:ext>
            </a:extLst>
          </p:cNvPr>
          <p:cNvSpPr txBox="1"/>
          <p:nvPr/>
        </p:nvSpPr>
        <p:spPr>
          <a:xfrm>
            <a:off x="-3319" y="0"/>
            <a:ext cx="397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#1.1 – single cell – deterministic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5312A-F69D-D0FD-C130-93CADCD713A3}"/>
              </a:ext>
            </a:extLst>
          </p:cNvPr>
          <p:cNvSpPr txBox="1"/>
          <p:nvPr/>
        </p:nvSpPr>
        <p:spPr>
          <a:xfrm>
            <a:off x="6693546" y="184666"/>
            <a:ext cx="46381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 a </a:t>
            </a:r>
            <a:r>
              <a:rPr lang="en-US" sz="1600" dirty="0" err="1"/>
              <a:t>bistability</a:t>
            </a:r>
            <a:r>
              <a:rPr lang="en-US" sz="1600" dirty="0"/>
              <a:t> region, depending on Initial conditions,</a:t>
            </a:r>
          </a:p>
          <a:p>
            <a:r>
              <a:rPr lang="en-US" sz="1600" dirty="0"/>
              <a:t>the outcome will be in either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38A249"/>
                </a:solidFill>
              </a:rPr>
              <a:t>Low R = High L = matrix phase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E1663B"/>
                </a:solidFill>
              </a:rPr>
              <a:t>High R = Low L = motile phase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6B6044-164D-4A4C-FB0C-A41F17D11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34" r="5010"/>
          <a:stretch/>
        </p:blipFill>
        <p:spPr>
          <a:xfrm>
            <a:off x="164852" y="578618"/>
            <a:ext cx="3153540" cy="3312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FD18D-3459-DC50-E0A9-72CD52854964}"/>
              </a:ext>
            </a:extLst>
          </p:cNvPr>
          <p:cNvSpPr txBox="1"/>
          <p:nvPr/>
        </p:nvSpPr>
        <p:spPr>
          <a:xfrm>
            <a:off x="3231237" y="697348"/>
            <a:ext cx="186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space: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847CEE-5BD7-DE0F-F0CE-6B7120EB3747}"/>
              </a:ext>
            </a:extLst>
          </p:cNvPr>
          <p:cNvSpPr txBox="1"/>
          <p:nvPr/>
        </p:nvSpPr>
        <p:spPr>
          <a:xfrm>
            <a:off x="2227960" y="3108173"/>
            <a:ext cx="900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1"/>
                </a:solidFill>
              </a:rPr>
              <a:t>Bistability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DFBAC-90AD-DBD9-BE25-5CEB2153C399}"/>
              </a:ext>
            </a:extLst>
          </p:cNvPr>
          <p:cNvSpPr txBox="1"/>
          <p:nvPr/>
        </p:nvSpPr>
        <p:spPr>
          <a:xfrm>
            <a:off x="2020944" y="1505119"/>
            <a:ext cx="119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BDD8"/>
                </a:solidFill>
              </a:rPr>
              <a:t>Monostability</a:t>
            </a:r>
            <a:endParaRPr lang="en-US" sz="1400" dirty="0">
              <a:solidFill>
                <a:srgbClr val="FFBDD8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C84369-4090-ADEA-27B0-361D51867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2"/>
          <a:stretch/>
        </p:blipFill>
        <p:spPr>
          <a:xfrm>
            <a:off x="344677" y="3997393"/>
            <a:ext cx="2975874" cy="27109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D0CCED-1AF6-1192-C150-A0FE74328F53}"/>
              </a:ext>
            </a:extLst>
          </p:cNvPr>
          <p:cNvSpPr txBox="1"/>
          <p:nvPr/>
        </p:nvSpPr>
        <p:spPr>
          <a:xfrm>
            <a:off x="3382965" y="4332341"/>
            <a:ext cx="17716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1080"/>
                </a:solidFill>
                <a:effectLst/>
              </a:rPr>
              <a:t>When </a:t>
            </a:r>
            <a:r>
              <a:rPr lang="el-GR" sz="1600" b="0" dirty="0">
                <a:solidFill>
                  <a:srgbClr val="001080"/>
                </a:solidFill>
                <a:effectLst/>
              </a:rPr>
              <a:t>δ</a:t>
            </a:r>
            <a:r>
              <a:rPr lang="en-GB" sz="1600" dirty="0">
                <a:solidFill>
                  <a:srgbClr val="001080"/>
                </a:solidFill>
              </a:rPr>
              <a:t>I = 5</a:t>
            </a:r>
            <a:endParaRPr lang="en-GB" sz="1600" b="0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CC60DE-5EDA-F48C-AE21-9BA8B78A9366}"/>
              </a:ext>
            </a:extLst>
          </p:cNvPr>
          <p:cNvCxnSpPr>
            <a:cxnSpLocks/>
          </p:cNvCxnSpPr>
          <p:nvPr/>
        </p:nvCxnSpPr>
        <p:spPr>
          <a:xfrm>
            <a:off x="795122" y="4045543"/>
            <a:ext cx="0" cy="232769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E976F7-9E9F-0DCB-34F8-C5CD755B2CD1}"/>
              </a:ext>
            </a:extLst>
          </p:cNvPr>
          <p:cNvCxnSpPr>
            <a:cxnSpLocks/>
          </p:cNvCxnSpPr>
          <p:nvPr/>
        </p:nvCxnSpPr>
        <p:spPr>
          <a:xfrm>
            <a:off x="1696842" y="4045543"/>
            <a:ext cx="0" cy="2327691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452F05-5616-BF21-8638-FDFF613DE105}"/>
              </a:ext>
            </a:extLst>
          </p:cNvPr>
          <p:cNvCxnSpPr>
            <a:cxnSpLocks/>
          </p:cNvCxnSpPr>
          <p:nvPr/>
        </p:nvCxnSpPr>
        <p:spPr>
          <a:xfrm>
            <a:off x="3214088" y="4027958"/>
            <a:ext cx="0" cy="232769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AD918EA-3B68-1BA0-A8A1-887CC020D0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47" b="-1"/>
          <a:stretch/>
        </p:blipFill>
        <p:spPr>
          <a:xfrm>
            <a:off x="6801417" y="3073685"/>
            <a:ext cx="2237758" cy="1570907"/>
          </a:xfrm>
          <a:prstGeom prst="rect">
            <a:avLst/>
          </a:prstGeom>
        </p:spPr>
      </p:pic>
      <p:graphicFrame>
        <p:nvGraphicFramePr>
          <p:cNvPr id="26" name="Table 26">
            <a:extLst>
              <a:ext uri="{FF2B5EF4-FFF2-40B4-BE49-F238E27FC236}">
                <a16:creationId xmlns:a16="http://schemas.microsoft.com/office/drawing/2014/main" id="{36A785B2-2F75-F7F2-03BF-8D23E6168F49}"/>
              </a:ext>
            </a:extLst>
          </p:cNvPr>
          <p:cNvGraphicFramePr>
            <a:graphicFrameLocks noGrp="1"/>
          </p:cNvGraphicFramePr>
          <p:nvPr/>
        </p:nvGraphicFramePr>
        <p:xfrm>
          <a:off x="8036400" y="1400483"/>
          <a:ext cx="2421536" cy="13197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5166">
                  <a:extLst>
                    <a:ext uri="{9D8B030D-6E8A-4147-A177-3AD203B41FA5}">
                      <a16:colId xmlns:a16="http://schemas.microsoft.com/office/drawing/2014/main" val="961284359"/>
                    </a:ext>
                  </a:extLst>
                </a:gridCol>
                <a:gridCol w="445166">
                  <a:extLst>
                    <a:ext uri="{9D8B030D-6E8A-4147-A177-3AD203B41FA5}">
                      <a16:colId xmlns:a16="http://schemas.microsoft.com/office/drawing/2014/main" val="474539816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172147743"/>
                    </a:ext>
                  </a:extLst>
                </a:gridCol>
                <a:gridCol w="417896">
                  <a:extLst>
                    <a:ext uri="{9D8B030D-6E8A-4147-A177-3AD203B41FA5}">
                      <a16:colId xmlns:a16="http://schemas.microsoft.com/office/drawing/2014/main" val="1681583623"/>
                    </a:ext>
                  </a:extLst>
                </a:gridCol>
                <a:gridCol w="640872">
                  <a:extLst>
                    <a:ext uri="{9D8B030D-6E8A-4147-A177-3AD203B41FA5}">
                      <a16:colId xmlns:a16="http://schemas.microsoft.com/office/drawing/2014/main" val="1317990449"/>
                    </a:ext>
                  </a:extLst>
                </a:gridCol>
              </a:tblGrid>
              <a:tr h="26394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Rss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858735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r>
                        <a:rPr lang="en-US" sz="1100" dirty="0"/>
                        <a:t>1)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≤3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0.178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00788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≤200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38A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597084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r>
                        <a:rPr lang="en-US" sz="1100" dirty="0"/>
                        <a:t>2)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≥4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3.736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42821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≥300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E166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65833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220AB7A-287F-0170-54A7-5C6C69B79969}"/>
              </a:ext>
            </a:extLst>
          </p:cNvPr>
          <p:cNvSpPr txBox="1"/>
          <p:nvPr/>
        </p:nvSpPr>
        <p:spPr>
          <a:xfrm>
            <a:off x="6701785" y="1282477"/>
            <a:ext cx="1284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001080"/>
                </a:solidFill>
                <a:effectLst/>
              </a:rPr>
              <a:t>When </a:t>
            </a:r>
            <a:r>
              <a:rPr lang="el-GR" sz="1600" b="0" dirty="0">
                <a:solidFill>
                  <a:srgbClr val="001080"/>
                </a:solidFill>
                <a:effectLst/>
              </a:rPr>
              <a:t>δ</a:t>
            </a:r>
            <a:r>
              <a:rPr lang="en-GB" sz="1600" dirty="0">
                <a:solidFill>
                  <a:srgbClr val="001080"/>
                </a:solidFill>
              </a:rPr>
              <a:t>I = 5.0, </a:t>
            </a:r>
            <a:r>
              <a:rPr lang="el-GR" sz="1600" b="0" dirty="0">
                <a:solidFill>
                  <a:srgbClr val="001080"/>
                </a:solidFill>
                <a:effectLst/>
              </a:rPr>
              <a:t>δ</a:t>
            </a:r>
            <a:r>
              <a:rPr lang="en-GB" sz="1600" b="0" dirty="0">
                <a:solidFill>
                  <a:srgbClr val="001080"/>
                </a:solidFill>
                <a:effectLst/>
              </a:rPr>
              <a:t>L = 2.5</a:t>
            </a:r>
            <a:endParaRPr lang="en-GB" sz="1600" b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48029E8-1C02-3EBC-27C2-2E757EA91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919"/>
          <a:stretch/>
        </p:blipFill>
        <p:spPr>
          <a:xfrm>
            <a:off x="9383319" y="3163183"/>
            <a:ext cx="2223677" cy="15957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B9397D-15AC-A442-ECB9-96B0BA99A4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616"/>
          <a:stretch/>
        </p:blipFill>
        <p:spPr>
          <a:xfrm>
            <a:off x="9702937" y="5046230"/>
            <a:ext cx="2276554" cy="16140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EBA5FF-8D84-2704-4785-C70DBAA34E67}"/>
              </a:ext>
            </a:extLst>
          </p:cNvPr>
          <p:cNvSpPr txBox="1"/>
          <p:nvPr/>
        </p:nvSpPr>
        <p:spPr>
          <a:xfrm>
            <a:off x="10495157" y="1594073"/>
            <a:ext cx="99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38A249"/>
                </a:solidFill>
              </a:rPr>
              <a:t>Low R = </a:t>
            </a:r>
          </a:p>
          <a:p>
            <a:r>
              <a:rPr lang="en-US" sz="1600" dirty="0">
                <a:solidFill>
                  <a:srgbClr val="38A249"/>
                </a:solidFill>
              </a:rPr>
              <a:t>Matrix 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DF90D7-5659-2C1E-9DD4-A234FA370F6F}"/>
              </a:ext>
            </a:extLst>
          </p:cNvPr>
          <p:cNvSpPr txBox="1"/>
          <p:nvPr/>
        </p:nvSpPr>
        <p:spPr>
          <a:xfrm>
            <a:off x="3356748" y="4045543"/>
            <a:ext cx="208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Bifurcation diagram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4C02A7-B3FF-1700-DA7B-FBE5C95D48C1}"/>
              </a:ext>
            </a:extLst>
          </p:cNvPr>
          <p:cNvCxnSpPr>
            <a:cxnSpLocks/>
          </p:cNvCxnSpPr>
          <p:nvPr/>
        </p:nvCxnSpPr>
        <p:spPr>
          <a:xfrm>
            <a:off x="549002" y="2927845"/>
            <a:ext cx="2670347" cy="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CCFE3B5-676F-194E-5965-80A6BF9FD963}"/>
              </a:ext>
            </a:extLst>
          </p:cNvPr>
          <p:cNvSpPr txBox="1"/>
          <p:nvPr/>
        </p:nvSpPr>
        <p:spPr>
          <a:xfrm>
            <a:off x="10495157" y="2176521"/>
            <a:ext cx="1009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E1663B"/>
                </a:solidFill>
              </a:rPr>
              <a:t>High R =</a:t>
            </a:r>
          </a:p>
          <a:p>
            <a:r>
              <a:rPr lang="en-US" sz="1600" dirty="0">
                <a:solidFill>
                  <a:srgbClr val="E1663B"/>
                </a:solidFill>
              </a:rPr>
              <a:t>Matrix off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611D0C-3444-66FB-CF26-1AE861BAB065}"/>
              </a:ext>
            </a:extLst>
          </p:cNvPr>
          <p:cNvSpPr txBox="1"/>
          <p:nvPr/>
        </p:nvSpPr>
        <p:spPr>
          <a:xfrm>
            <a:off x="9635435" y="4778075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1663B"/>
                </a:solidFill>
              </a:rPr>
              <a:t>(100,300,100)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4D0F06-3BDF-EAA2-A60F-F51D553B8AB5}"/>
              </a:ext>
            </a:extLst>
          </p:cNvPr>
          <p:cNvSpPr txBox="1"/>
          <p:nvPr/>
        </p:nvSpPr>
        <p:spPr>
          <a:xfrm>
            <a:off x="9361073" y="2883808"/>
            <a:ext cx="1205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A249"/>
                </a:solidFill>
              </a:rPr>
              <a:t>(100,100,100)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7B7684-626E-7C11-6126-967FF717139B}"/>
              </a:ext>
            </a:extLst>
          </p:cNvPr>
          <p:cNvSpPr txBox="1"/>
          <p:nvPr/>
        </p:nvSpPr>
        <p:spPr>
          <a:xfrm>
            <a:off x="6728439" y="2765908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A249"/>
                </a:solidFill>
              </a:rPr>
              <a:t>(0,0,0)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E2FFCE-235D-B4E5-C947-E4D3C2D85BDD}"/>
              </a:ext>
            </a:extLst>
          </p:cNvPr>
          <p:cNvSpPr txBox="1"/>
          <p:nvPr/>
        </p:nvSpPr>
        <p:spPr>
          <a:xfrm>
            <a:off x="3401336" y="1012676"/>
            <a:ext cx="2590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Fix protein production rates  - 𝝰0 𝝱0 𝝲</a:t>
            </a:r>
          </a:p>
          <a:p>
            <a:r>
              <a:rPr lang="en-US" sz="1600" dirty="0"/>
              <a:t>Scan only complexing rates</a:t>
            </a:r>
          </a:p>
          <a:p>
            <a:r>
              <a:rPr lang="en-US" sz="1600" dirty="0"/>
              <a:t>- 𝛅I 𝛅L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E3C7F96-311B-8103-3C31-7A1885AA95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951"/>
          <a:stretch/>
        </p:blipFill>
        <p:spPr>
          <a:xfrm>
            <a:off x="3784011" y="2125475"/>
            <a:ext cx="2262122" cy="107718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2B1751-0812-0A5D-9237-06DB08FAF2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539"/>
          <a:stretch/>
        </p:blipFill>
        <p:spPr>
          <a:xfrm>
            <a:off x="6782413" y="4927493"/>
            <a:ext cx="2439454" cy="173275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7FBCAE6-DD88-91AE-5CC6-162C5BDEA8CA}"/>
              </a:ext>
            </a:extLst>
          </p:cNvPr>
          <p:cNvSpPr txBox="1"/>
          <p:nvPr/>
        </p:nvSpPr>
        <p:spPr>
          <a:xfrm>
            <a:off x="6599772" y="4670895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1663B"/>
                </a:solidFill>
              </a:rPr>
              <a:t>(1,5,1)</a:t>
            </a:r>
          </a:p>
        </p:txBody>
      </p:sp>
    </p:spTree>
    <p:extLst>
      <p:ext uri="{BB962C8B-B14F-4D97-AF65-F5344CB8AC3E}">
        <p14:creationId xmlns:p14="http://schemas.microsoft.com/office/powerpoint/2010/main" val="1897129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0102AD-7624-4BFD-A047-05EFEE2620C7}"/>
              </a:ext>
            </a:extLst>
          </p:cNvPr>
          <p:cNvSpPr txBox="1"/>
          <p:nvPr/>
        </p:nvSpPr>
        <p:spPr>
          <a:xfrm>
            <a:off x="-3319" y="0"/>
            <a:ext cx="570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#1.2 – single cell – stochastic| Low </a:t>
            </a:r>
            <a:r>
              <a:rPr lang="en-US" dirty="0" err="1"/>
              <a:t>Rss</a:t>
            </a:r>
            <a:r>
              <a:rPr lang="en-US" dirty="0"/>
              <a:t> &lt;-&gt; High </a:t>
            </a:r>
            <a:r>
              <a:rPr lang="en-US" dirty="0" err="1"/>
              <a:t>Rss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1063E-1B09-7BA2-71BC-8C0AA010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4" y="803634"/>
            <a:ext cx="4165671" cy="4165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63C105-0A04-E24B-3022-4B1529132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49" y="1292957"/>
            <a:ext cx="3833035" cy="2580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B5C86-A461-39E0-E8D8-BF87F9458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3792" y="1292957"/>
            <a:ext cx="3408208" cy="233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E0DE61-C39D-DC2A-0075-3D4A8231A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241" y="7183378"/>
            <a:ext cx="4000500" cy="414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6D2FDB-19A5-7032-C603-D2AB558E5231}"/>
              </a:ext>
            </a:extLst>
          </p:cNvPr>
          <p:cNvSpPr txBox="1"/>
          <p:nvPr/>
        </p:nvSpPr>
        <p:spPr>
          <a:xfrm>
            <a:off x="8806607" y="430931"/>
            <a:ext cx="3385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deterministic </a:t>
            </a:r>
            <a:r>
              <a:rPr lang="en-US" sz="1600" dirty="0">
                <a:solidFill>
                  <a:srgbClr val="E1663B"/>
                </a:solidFill>
              </a:rPr>
              <a:t>high </a:t>
            </a:r>
            <a:r>
              <a:rPr lang="en-US" sz="1600" dirty="0" err="1">
                <a:solidFill>
                  <a:srgbClr val="E1663B"/>
                </a:solidFill>
              </a:rPr>
              <a:t>Rss</a:t>
            </a:r>
            <a:r>
              <a:rPr lang="en-US" sz="1600" dirty="0">
                <a:solidFill>
                  <a:srgbClr val="E1663B"/>
                </a:solidFill>
              </a:rPr>
              <a:t> case:</a:t>
            </a:r>
          </a:p>
          <a:p>
            <a:r>
              <a:rPr lang="en-US" sz="1600" dirty="0">
                <a:solidFill>
                  <a:srgbClr val="38A249"/>
                </a:solidFill>
              </a:rPr>
              <a:t>★Noise greatly favors a low </a:t>
            </a:r>
            <a:r>
              <a:rPr lang="en-US" sz="1600" dirty="0" err="1">
                <a:solidFill>
                  <a:srgbClr val="38A249"/>
                </a:solidFill>
              </a:rPr>
              <a:t>Rss</a:t>
            </a:r>
            <a:r>
              <a:rPr lang="en-US" sz="1600" dirty="0">
                <a:solidFill>
                  <a:srgbClr val="38A249"/>
                </a:solidFill>
              </a:rPr>
              <a:t> (matrix on)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B4AFD-5C54-7E5E-80DF-9B9EF0EBE33C}"/>
              </a:ext>
            </a:extLst>
          </p:cNvPr>
          <p:cNvSpPr txBox="1"/>
          <p:nvPr/>
        </p:nvSpPr>
        <p:spPr>
          <a:xfrm>
            <a:off x="4825675" y="430932"/>
            <a:ext cx="3329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deterministic </a:t>
            </a:r>
            <a:r>
              <a:rPr lang="en-US" sz="1600" dirty="0">
                <a:solidFill>
                  <a:srgbClr val="38A249"/>
                </a:solidFill>
              </a:rPr>
              <a:t>low </a:t>
            </a:r>
            <a:r>
              <a:rPr lang="en-US" sz="1600" dirty="0" err="1">
                <a:solidFill>
                  <a:srgbClr val="38A249"/>
                </a:solidFill>
              </a:rPr>
              <a:t>Rss</a:t>
            </a:r>
            <a:r>
              <a:rPr lang="en-US" sz="1600" dirty="0">
                <a:solidFill>
                  <a:srgbClr val="38A249"/>
                </a:solidFill>
              </a:rPr>
              <a:t> case:</a:t>
            </a:r>
            <a:endParaRPr lang="en-US" sz="1600" dirty="0"/>
          </a:p>
          <a:p>
            <a:r>
              <a:rPr lang="en-US" sz="1600" dirty="0"/>
              <a:t>Noise makes a </a:t>
            </a:r>
            <a:r>
              <a:rPr lang="en-US" sz="1600" dirty="0">
                <a:solidFill>
                  <a:srgbClr val="E1663B"/>
                </a:solidFill>
              </a:rPr>
              <a:t>few</a:t>
            </a:r>
            <a:r>
              <a:rPr lang="en-US" sz="1600" dirty="0"/>
              <a:t> number of runs to reach a high </a:t>
            </a:r>
            <a:r>
              <a:rPr lang="en-US" sz="1600" dirty="0" err="1"/>
              <a:t>Rss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4ECDD3-5D25-7A45-F2F7-68EBE6611948}"/>
              </a:ext>
            </a:extLst>
          </p:cNvPr>
          <p:cNvSpPr txBox="1"/>
          <p:nvPr/>
        </p:nvSpPr>
        <p:spPr>
          <a:xfrm>
            <a:off x="4154338" y="5846794"/>
            <a:ext cx="76953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Conclusion: Noise can indeed change qualitative feature</a:t>
            </a:r>
          </a:p>
          <a:p>
            <a:r>
              <a:rPr lang="en-US" dirty="0"/>
              <a:t>But why a low </a:t>
            </a:r>
            <a:r>
              <a:rPr lang="en-US" dirty="0" err="1"/>
              <a:t>Rss</a:t>
            </a:r>
            <a:r>
              <a:rPr lang="en-US" dirty="0"/>
              <a:t> (matrix on) seems to be favored in all cases?</a:t>
            </a:r>
          </a:p>
          <a:p>
            <a:r>
              <a:rPr lang="en-US" dirty="0"/>
              <a:t>Is it because of relatively high I and L production rates? – could be – will check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C47289-E239-1029-0449-37D258544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822" y="4025830"/>
            <a:ext cx="2602505" cy="18648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FAB6B4-F55D-20E9-D9A5-64FE3FB1292E}"/>
              </a:ext>
            </a:extLst>
          </p:cNvPr>
          <p:cNvSpPr txBox="1"/>
          <p:nvPr/>
        </p:nvSpPr>
        <p:spPr>
          <a:xfrm>
            <a:off x="7287487" y="4025830"/>
            <a:ext cx="11196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Depends on </a:t>
            </a:r>
            <a:r>
              <a:rPr lang="en-US" sz="1400" dirty="0" err="1"/>
              <a:t>init</a:t>
            </a:r>
            <a:r>
              <a:rPr lang="en-US" sz="1400" dirty="0"/>
              <a:t> cond.</a:t>
            </a:r>
          </a:p>
          <a:p>
            <a:endParaRPr lang="en-US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5797A7-1249-03D7-67AB-36B24F4D4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9918" y="3721869"/>
            <a:ext cx="3251609" cy="2183036"/>
          </a:xfrm>
          <a:prstGeom prst="rect">
            <a:avLst/>
          </a:prstGeom>
        </p:spPr>
      </p:pic>
      <p:graphicFrame>
        <p:nvGraphicFramePr>
          <p:cNvPr id="20" name="Table 26">
            <a:extLst>
              <a:ext uri="{FF2B5EF4-FFF2-40B4-BE49-F238E27FC236}">
                <a16:creationId xmlns:a16="http://schemas.microsoft.com/office/drawing/2014/main" id="{0BB7F528-8921-24DC-514A-33736CFDB838}"/>
              </a:ext>
            </a:extLst>
          </p:cNvPr>
          <p:cNvGraphicFramePr>
            <a:graphicFrameLocks noGrp="1"/>
          </p:cNvGraphicFramePr>
          <p:nvPr/>
        </p:nvGraphicFramePr>
        <p:xfrm>
          <a:off x="913400" y="5146622"/>
          <a:ext cx="2421536" cy="13197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45166">
                  <a:extLst>
                    <a:ext uri="{9D8B030D-6E8A-4147-A177-3AD203B41FA5}">
                      <a16:colId xmlns:a16="http://schemas.microsoft.com/office/drawing/2014/main" val="961284359"/>
                    </a:ext>
                  </a:extLst>
                </a:gridCol>
                <a:gridCol w="445166">
                  <a:extLst>
                    <a:ext uri="{9D8B030D-6E8A-4147-A177-3AD203B41FA5}">
                      <a16:colId xmlns:a16="http://schemas.microsoft.com/office/drawing/2014/main" val="474539816"/>
                    </a:ext>
                  </a:extLst>
                </a:gridCol>
                <a:gridCol w="472436">
                  <a:extLst>
                    <a:ext uri="{9D8B030D-6E8A-4147-A177-3AD203B41FA5}">
                      <a16:colId xmlns:a16="http://schemas.microsoft.com/office/drawing/2014/main" val="3172147743"/>
                    </a:ext>
                  </a:extLst>
                </a:gridCol>
                <a:gridCol w="417896">
                  <a:extLst>
                    <a:ext uri="{9D8B030D-6E8A-4147-A177-3AD203B41FA5}">
                      <a16:colId xmlns:a16="http://schemas.microsoft.com/office/drawing/2014/main" val="1681583623"/>
                    </a:ext>
                  </a:extLst>
                </a:gridCol>
                <a:gridCol w="640872">
                  <a:extLst>
                    <a:ext uri="{9D8B030D-6E8A-4147-A177-3AD203B41FA5}">
                      <a16:colId xmlns:a16="http://schemas.microsoft.com/office/drawing/2014/main" val="1317990449"/>
                    </a:ext>
                  </a:extLst>
                </a:gridCol>
              </a:tblGrid>
              <a:tr h="26394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Rss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858735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r>
                        <a:rPr lang="en-US" sz="1100" dirty="0"/>
                        <a:t>1)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≤3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0.178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200788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≤200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>
                    <a:solidFill>
                      <a:srgbClr val="38A24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38A2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597084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r>
                        <a:rPr lang="en-US" sz="1100" dirty="0"/>
                        <a:t>2)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≥4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3.736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42821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≥300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</a:t>
                      </a:r>
                    </a:p>
                  </a:txBody>
                  <a:tcPr>
                    <a:solidFill>
                      <a:srgbClr val="E1663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solidFill>
                      <a:srgbClr val="E166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765833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A462FBD0-75CD-5506-841C-4AE13EAAC773}"/>
              </a:ext>
            </a:extLst>
          </p:cNvPr>
          <p:cNvSpPr txBox="1"/>
          <p:nvPr/>
        </p:nvSpPr>
        <p:spPr>
          <a:xfrm>
            <a:off x="3228379" y="2886469"/>
            <a:ext cx="92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8A249"/>
                </a:solidFill>
              </a:rPr>
              <a:t>Low </a:t>
            </a:r>
            <a:r>
              <a:rPr lang="en-US" dirty="0" err="1">
                <a:solidFill>
                  <a:srgbClr val="38A249"/>
                </a:solidFill>
              </a:rPr>
              <a:t>Rss</a:t>
            </a:r>
            <a:endParaRPr lang="en-US" dirty="0">
              <a:solidFill>
                <a:srgbClr val="38A249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9EA5EF-FA3C-C080-4892-DEC87153835D}"/>
              </a:ext>
            </a:extLst>
          </p:cNvPr>
          <p:cNvSpPr txBox="1"/>
          <p:nvPr/>
        </p:nvSpPr>
        <p:spPr>
          <a:xfrm>
            <a:off x="2390576" y="2515070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1663B"/>
                </a:solidFill>
              </a:rPr>
              <a:t>High </a:t>
            </a:r>
            <a:r>
              <a:rPr lang="en-US" dirty="0" err="1">
                <a:solidFill>
                  <a:srgbClr val="E1663B"/>
                </a:solidFill>
              </a:rPr>
              <a:t>Rss</a:t>
            </a:r>
            <a:endParaRPr lang="en-US" dirty="0">
              <a:solidFill>
                <a:srgbClr val="E166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63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D1D9CCE-399C-F11C-7EB8-2DCCEF5E70B1}"/>
              </a:ext>
            </a:extLst>
          </p:cNvPr>
          <p:cNvSpPr txBox="1"/>
          <p:nvPr/>
        </p:nvSpPr>
        <p:spPr>
          <a:xfrm>
            <a:off x="-3319" y="0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Finding #1 – single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9C123-63A7-1366-DED5-02FA308F4A90}"/>
              </a:ext>
            </a:extLst>
          </p:cNvPr>
          <p:cNvSpPr txBox="1"/>
          <p:nvPr/>
        </p:nvSpPr>
        <p:spPr>
          <a:xfrm>
            <a:off x="119670" y="394118"/>
            <a:ext cx="455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parameters: </a:t>
            </a:r>
            <a:r>
              <a:rPr lang="en-US" dirty="0" err="1"/>
              <a:t>HighRpars</a:t>
            </a:r>
            <a:r>
              <a:rPr lang="en-US" dirty="0"/>
              <a:t> and </a:t>
            </a:r>
            <a:r>
              <a:rPr lang="en-US" dirty="0" err="1"/>
              <a:t>LowRpars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FEDDD-14A9-64AC-9E3B-0CEB81E79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42"/>
          <a:stretch/>
        </p:blipFill>
        <p:spPr>
          <a:xfrm>
            <a:off x="119670" y="949852"/>
            <a:ext cx="2975874" cy="271097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9B2751-2D85-FFAB-DC4D-DB361CB5C645}"/>
              </a:ext>
            </a:extLst>
          </p:cNvPr>
          <p:cNvCxnSpPr>
            <a:cxnSpLocks/>
          </p:cNvCxnSpPr>
          <p:nvPr/>
        </p:nvCxnSpPr>
        <p:spPr>
          <a:xfrm>
            <a:off x="557052" y="998002"/>
            <a:ext cx="0" cy="2327691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440E9D-4316-5A5E-6F79-018AFEA24EF1}"/>
              </a:ext>
            </a:extLst>
          </p:cNvPr>
          <p:cNvCxnSpPr>
            <a:cxnSpLocks/>
          </p:cNvCxnSpPr>
          <p:nvPr/>
        </p:nvCxnSpPr>
        <p:spPr>
          <a:xfrm>
            <a:off x="1471835" y="998002"/>
            <a:ext cx="0" cy="2327691"/>
          </a:xfrm>
          <a:prstGeom prst="line">
            <a:avLst/>
          </a:prstGeom>
          <a:ln w="9525">
            <a:solidFill>
              <a:schemeClr val="accent2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4C6D59-B0D4-186A-CED3-514FC85F8673}"/>
              </a:ext>
            </a:extLst>
          </p:cNvPr>
          <p:cNvCxnSpPr>
            <a:cxnSpLocks/>
          </p:cNvCxnSpPr>
          <p:nvPr/>
        </p:nvCxnSpPr>
        <p:spPr>
          <a:xfrm>
            <a:off x="2753950" y="998002"/>
            <a:ext cx="0" cy="2327691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60D7ED9-FA96-22DC-3448-840EB79C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70" y="3847230"/>
            <a:ext cx="2911408" cy="24430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45C44C-871A-37A9-4EE2-F5F753BA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950" y="7217478"/>
            <a:ext cx="3032044" cy="2547297"/>
          </a:xfrm>
          <a:prstGeom prst="rect">
            <a:avLst/>
          </a:prstGeom>
        </p:spPr>
      </p:pic>
      <p:graphicFrame>
        <p:nvGraphicFramePr>
          <p:cNvPr id="15" name="Table 26">
            <a:extLst>
              <a:ext uri="{FF2B5EF4-FFF2-40B4-BE49-F238E27FC236}">
                <a16:creationId xmlns:a16="http://schemas.microsoft.com/office/drawing/2014/main" id="{2DE00CC6-3BF5-A888-093E-6E7D4B8186D4}"/>
              </a:ext>
            </a:extLst>
          </p:cNvPr>
          <p:cNvGraphicFramePr>
            <a:graphicFrameLocks noGrp="1"/>
          </p:cNvGraphicFramePr>
          <p:nvPr/>
        </p:nvGraphicFramePr>
        <p:xfrm>
          <a:off x="3502446" y="2637162"/>
          <a:ext cx="2593554" cy="79183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67818">
                  <a:extLst>
                    <a:ext uri="{9D8B030D-6E8A-4147-A177-3AD203B41FA5}">
                      <a16:colId xmlns:a16="http://schemas.microsoft.com/office/drawing/2014/main" val="961284359"/>
                    </a:ext>
                  </a:extLst>
                </a:gridCol>
                <a:gridCol w="367818">
                  <a:extLst>
                    <a:ext uri="{9D8B030D-6E8A-4147-A177-3AD203B41FA5}">
                      <a16:colId xmlns:a16="http://schemas.microsoft.com/office/drawing/2014/main" val="474539816"/>
                    </a:ext>
                  </a:extLst>
                </a:gridCol>
                <a:gridCol w="367818">
                  <a:extLst>
                    <a:ext uri="{9D8B030D-6E8A-4147-A177-3AD203B41FA5}">
                      <a16:colId xmlns:a16="http://schemas.microsoft.com/office/drawing/2014/main" val="3172147743"/>
                    </a:ext>
                  </a:extLst>
                </a:gridCol>
                <a:gridCol w="367818">
                  <a:extLst>
                    <a:ext uri="{9D8B030D-6E8A-4147-A177-3AD203B41FA5}">
                      <a16:colId xmlns:a16="http://schemas.microsoft.com/office/drawing/2014/main" val="1681583623"/>
                    </a:ext>
                  </a:extLst>
                </a:gridCol>
                <a:gridCol w="1122282">
                  <a:extLst>
                    <a:ext uri="{9D8B030D-6E8A-4147-A177-3AD203B41FA5}">
                      <a16:colId xmlns:a16="http://schemas.microsoft.com/office/drawing/2014/main" val="1317990449"/>
                    </a:ext>
                  </a:extLst>
                </a:gridCol>
              </a:tblGrid>
              <a:tr h="26394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Rss</a:t>
                      </a:r>
                      <a:r>
                        <a:rPr lang="en-US" sz="1100" dirty="0"/>
                        <a:t> (vs old pars)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858735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r>
                        <a:rPr lang="en-US" sz="1100" dirty="0"/>
                        <a:t>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4.239 vs 0.178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200788"/>
                  </a:ext>
                </a:extLst>
              </a:tr>
              <a:tr h="263946">
                <a:tc>
                  <a:txBody>
                    <a:bodyPr/>
                    <a:lstStyle/>
                    <a:p>
                      <a:r>
                        <a:rPr lang="en-US" sz="1100" dirty="0"/>
                        <a:t>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0.092 vs 3.736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242821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57D223D3-2A71-A71C-2A70-0AEB32AA7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3" y="394118"/>
            <a:ext cx="3529120" cy="23753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D636AC-E607-B538-EFDA-8E2726B3B023}"/>
              </a:ext>
            </a:extLst>
          </p:cNvPr>
          <p:cNvSpPr txBox="1"/>
          <p:nvPr/>
        </p:nvSpPr>
        <p:spPr>
          <a:xfrm>
            <a:off x="6518729" y="2751857"/>
            <a:ext cx="3308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Same conclusion: </a:t>
            </a:r>
            <a:r>
              <a:rPr lang="en-US" sz="1600" dirty="0">
                <a:solidFill>
                  <a:srgbClr val="38A249"/>
                </a:solidFill>
              </a:rPr>
              <a:t>Noise favors a low </a:t>
            </a:r>
            <a:r>
              <a:rPr lang="en-US" sz="1600" dirty="0" err="1">
                <a:solidFill>
                  <a:srgbClr val="38A249"/>
                </a:solidFill>
              </a:rPr>
              <a:t>Rss</a:t>
            </a:r>
            <a:r>
              <a:rPr lang="en-US" sz="1600" dirty="0">
                <a:solidFill>
                  <a:srgbClr val="38A249"/>
                </a:solidFill>
              </a:rPr>
              <a:t> (matrix on) </a:t>
            </a:r>
            <a:r>
              <a:rPr lang="en-US" sz="1600" dirty="0"/>
              <a:t>even when deterministic run predicts a high </a:t>
            </a:r>
            <a:r>
              <a:rPr lang="en-US" sz="1600" dirty="0" err="1"/>
              <a:t>Rss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3587B8-8DAE-18CD-0303-B9474BFEB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6427" y="3660828"/>
            <a:ext cx="3060262" cy="2596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7D0932-E275-2F7F-F2FA-F8D13D1C4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8852" y="578784"/>
            <a:ext cx="2163148" cy="21907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118951-9A67-1BA8-B409-440D38DABC5D}"/>
              </a:ext>
            </a:extLst>
          </p:cNvPr>
          <p:cNvSpPr txBox="1"/>
          <p:nvPr/>
        </p:nvSpPr>
        <p:spPr>
          <a:xfrm>
            <a:off x="6660520" y="5874742"/>
            <a:ext cx="35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Less conclusive: when a low </a:t>
            </a:r>
            <a:r>
              <a:rPr lang="en-US" sz="1600" dirty="0" err="1"/>
              <a:t>Rss</a:t>
            </a:r>
            <a:r>
              <a:rPr lang="en-US" sz="1600" dirty="0"/>
              <a:t> is predicted from deterministic run,</a:t>
            </a:r>
          </a:p>
          <a:p>
            <a:r>
              <a:rPr lang="en-US" sz="1600" dirty="0"/>
              <a:t>A very few cases deviate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49EEC5-6F4D-32EE-2550-07364A8B6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983" y="3847230"/>
            <a:ext cx="3060262" cy="206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44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1673</Words>
  <Application>Microsoft Macintosh PowerPoint</Application>
  <PresentationFormat>Widescreen</PresentationFormat>
  <Paragraphs>247</Paragraphs>
  <Slides>11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Harding</vt:lpstr>
      <vt:lpstr>system-ui</vt:lpstr>
      <vt:lpstr>Times</vt:lpstr>
      <vt:lpstr>Office Theme</vt:lpstr>
      <vt:lpstr>PowerPoint Presentation</vt:lpstr>
      <vt:lpstr>PowerPoint Presentation</vt:lpstr>
      <vt:lpstr>Biofilm Heterogeneity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Pannaree Boonyuen</dc:creator>
  <cp:lastModifiedBy>Pannaree Boonyuen</cp:lastModifiedBy>
  <cp:revision>1</cp:revision>
  <dcterms:created xsi:type="dcterms:W3CDTF">2023-03-17T12:03:52Z</dcterms:created>
  <dcterms:modified xsi:type="dcterms:W3CDTF">2023-03-17T21:08:25Z</dcterms:modified>
</cp:coreProperties>
</file>